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0" r:id="rId2"/>
    <p:sldId id="295" r:id="rId3"/>
    <p:sldId id="297" r:id="rId4"/>
    <p:sldId id="317" r:id="rId5"/>
    <p:sldId id="293" r:id="rId6"/>
    <p:sldId id="302" r:id="rId7"/>
    <p:sldId id="305" r:id="rId8"/>
    <p:sldId id="306" r:id="rId9"/>
    <p:sldId id="304" r:id="rId10"/>
    <p:sldId id="310" r:id="rId11"/>
    <p:sldId id="303" r:id="rId12"/>
    <p:sldId id="296" r:id="rId13"/>
    <p:sldId id="307" r:id="rId14"/>
    <p:sldId id="308" r:id="rId15"/>
    <p:sldId id="311" r:id="rId16"/>
    <p:sldId id="319" r:id="rId17"/>
    <p:sldId id="309" r:id="rId18"/>
    <p:sldId id="314" r:id="rId19"/>
    <p:sldId id="313" r:id="rId20"/>
    <p:sldId id="312" r:id="rId21"/>
    <p:sldId id="301" r:id="rId22"/>
    <p:sldId id="315" r:id="rId23"/>
    <p:sldId id="316" r:id="rId24"/>
    <p:sldId id="322" r:id="rId25"/>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EF"/>
    <a:srgbClr val="F9F3F6"/>
    <a:srgbClr val="F7F0F3"/>
    <a:srgbClr val="476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386" autoAdjust="0"/>
  </p:normalViewPr>
  <p:slideViewPr>
    <p:cSldViewPr snapToGrid="0">
      <p:cViewPr varScale="1">
        <p:scale>
          <a:sx n="78" d="100"/>
          <a:sy n="78" d="100"/>
        </p:scale>
        <p:origin x="85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458B26C0-8194-4AFD-860D-B5F60296E44B}" type="datetimeFigureOut">
              <a:rPr lang="tr-TR" smtClean="0"/>
              <a:t>19.08.2025</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82EFB17-223F-40DA-B74F-37418DF71C89}" type="slidenum">
              <a:rPr lang="tr-TR" smtClean="0"/>
              <a:t>‹#›</a:t>
            </a:fld>
            <a:endParaRPr lang="tr-TR"/>
          </a:p>
        </p:txBody>
      </p:sp>
    </p:spTree>
    <p:extLst>
      <p:ext uri="{BB962C8B-B14F-4D97-AF65-F5344CB8AC3E}">
        <p14:creationId xmlns:p14="http://schemas.microsoft.com/office/powerpoint/2010/main" val="207376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ADEA44-74E4-2C3E-1424-BF3E8436267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8754ECC-9054-402E-3F34-2F0CB8BCA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3580C9-A5DB-CFF1-4286-7E7FDB6BB681}"/>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5" name="Alt Bilgi Yer Tutucusu 4">
            <a:extLst>
              <a:ext uri="{FF2B5EF4-FFF2-40B4-BE49-F238E27FC236}">
                <a16:creationId xmlns:a16="http://schemas.microsoft.com/office/drawing/2014/main" id="{451D4CA6-3456-80BA-FE92-B113DCFADF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8A77E1-1C4D-34E5-3D11-F94E019FB408}"/>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181602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D73195-34EA-B8B3-B613-CC885AF2D1B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C6CD183-2F96-FC39-B3A5-3BF6B28FDAD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2064A7-1E38-20B7-2A71-B9B57C19DFB4}"/>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5" name="Alt Bilgi Yer Tutucusu 4">
            <a:extLst>
              <a:ext uri="{FF2B5EF4-FFF2-40B4-BE49-F238E27FC236}">
                <a16:creationId xmlns:a16="http://schemas.microsoft.com/office/drawing/2014/main" id="{394CC79E-0C03-7B8E-EEB0-F54A06ECF7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003708-B56E-7FBE-939B-1DE6A7477319}"/>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11386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19188B3-23EC-09B1-953F-575134C1ACE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7913E16-4892-EB6A-7B6E-5D65EE088CC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44E37F-0929-AA6A-F212-9471B11D751B}"/>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5" name="Alt Bilgi Yer Tutucusu 4">
            <a:extLst>
              <a:ext uri="{FF2B5EF4-FFF2-40B4-BE49-F238E27FC236}">
                <a16:creationId xmlns:a16="http://schemas.microsoft.com/office/drawing/2014/main" id="{DFF85831-14EE-4883-3AB7-DE6CF44FBF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68C8A4-E6FF-70EE-22D6-13335736E452}"/>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167213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3C8B9D-0A60-2638-FEA4-8C9A8EFAFB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5426042-982A-FA14-F344-6900E138207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3224ED-0D89-1846-A631-3FB2FE12E99E}"/>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5" name="Alt Bilgi Yer Tutucusu 4">
            <a:extLst>
              <a:ext uri="{FF2B5EF4-FFF2-40B4-BE49-F238E27FC236}">
                <a16:creationId xmlns:a16="http://schemas.microsoft.com/office/drawing/2014/main" id="{22B1F788-88F5-F8D5-C9EE-39EE1345F0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61CE33-9AD3-7237-C879-ACD239BD6EA9}"/>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203910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6D04B4-6FB5-590F-974E-0186F1FFDAB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A8EE9A0-83AE-F2A9-4896-B9323CC625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2D51D41-EFDF-C3FA-904F-9848C483708A}"/>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5" name="Alt Bilgi Yer Tutucusu 4">
            <a:extLst>
              <a:ext uri="{FF2B5EF4-FFF2-40B4-BE49-F238E27FC236}">
                <a16:creationId xmlns:a16="http://schemas.microsoft.com/office/drawing/2014/main" id="{73DDB4C4-F046-77D6-7899-4754A774BE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D639CC-618B-C39B-E266-8056DFF3A36E}"/>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28489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42F74B-76D1-0DE9-A875-0FEBCF06D17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97BD1A6-9DDE-8117-6D0F-4480F7DAEB6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036DD17-199F-6768-76A7-B418140EF8D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BA7A81B-9F94-2EB8-B046-36859C5F00C8}"/>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6" name="Alt Bilgi Yer Tutucusu 5">
            <a:extLst>
              <a:ext uri="{FF2B5EF4-FFF2-40B4-BE49-F238E27FC236}">
                <a16:creationId xmlns:a16="http://schemas.microsoft.com/office/drawing/2014/main" id="{58E967B8-1E88-C806-E70C-CDB220E0B11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C81B99-EBBF-E65D-30D8-D8F4D271147D}"/>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187428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367216-C0F5-105F-FE64-E18277601F5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0EFEEC2-E41A-D775-9EF0-6147C6B7A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C7C642F-05D5-8441-15FF-F816627C47A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30EA34A-E290-4B81-9D9C-D6D2B8807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966E0EF-0F43-92C4-1731-81FA7FC4748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F3263CD-FADD-73BB-C3A0-864E92A6B62D}"/>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8" name="Alt Bilgi Yer Tutucusu 7">
            <a:extLst>
              <a:ext uri="{FF2B5EF4-FFF2-40B4-BE49-F238E27FC236}">
                <a16:creationId xmlns:a16="http://schemas.microsoft.com/office/drawing/2014/main" id="{3B31E094-7903-71E3-9FC0-6AD26693345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223933-099F-6183-AA5C-C2446CE71E40}"/>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330351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B78745-331F-9172-E4F9-8BFAD481350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2D59938-2703-7AA2-80FF-6ED1ED1F7860}"/>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4" name="Alt Bilgi Yer Tutucusu 3">
            <a:extLst>
              <a:ext uri="{FF2B5EF4-FFF2-40B4-BE49-F238E27FC236}">
                <a16:creationId xmlns:a16="http://schemas.microsoft.com/office/drawing/2014/main" id="{8F10DE96-8454-75F4-BB8B-AA57B9BF3D9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0A15C45-FB8A-5D79-D93C-DB54259565F0}"/>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340085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075ED5E-0415-868B-694F-29EE1A010B37}"/>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3" name="Alt Bilgi Yer Tutucusu 2">
            <a:extLst>
              <a:ext uri="{FF2B5EF4-FFF2-40B4-BE49-F238E27FC236}">
                <a16:creationId xmlns:a16="http://schemas.microsoft.com/office/drawing/2014/main" id="{FBC317A3-6706-22C1-622C-2A3DB47700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B3CBB3E-2E45-37FE-D790-2D64FEF5A67A}"/>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59772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D68B49-CA5A-2E12-6AF8-9BF27253918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34FA60A-93AB-F85C-1421-23192E9A21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B95D8ED-80DF-A6CC-D382-755953D0F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FEAD7E1-89C3-C820-F439-4B9DFE86B026}"/>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6" name="Alt Bilgi Yer Tutucusu 5">
            <a:extLst>
              <a:ext uri="{FF2B5EF4-FFF2-40B4-BE49-F238E27FC236}">
                <a16:creationId xmlns:a16="http://schemas.microsoft.com/office/drawing/2014/main" id="{EA78F028-E006-2967-C335-CD18122CC17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85FBBF3-1D39-0CCA-4066-9A2E82DB1442}"/>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11155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673480-158B-F110-5D0E-61B54976508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D164B31-D414-F32C-3DF2-0D63D0BBD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F77FA59-8411-E818-41EE-EAC791271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D78DB11-47E3-2F89-F139-FAABA179134F}"/>
              </a:ext>
            </a:extLst>
          </p:cNvPr>
          <p:cNvSpPr>
            <a:spLocks noGrp="1"/>
          </p:cNvSpPr>
          <p:nvPr>
            <p:ph type="dt" sz="half" idx="10"/>
          </p:nvPr>
        </p:nvSpPr>
        <p:spPr/>
        <p:txBody>
          <a:bodyPr/>
          <a:lstStyle/>
          <a:p>
            <a:fld id="{1B1E1836-3F20-4410-B88D-F1DC6576010B}" type="datetimeFigureOut">
              <a:rPr lang="tr-TR" smtClean="0"/>
              <a:t>19.08.2025</a:t>
            </a:fld>
            <a:endParaRPr lang="tr-TR"/>
          </a:p>
        </p:txBody>
      </p:sp>
      <p:sp>
        <p:nvSpPr>
          <p:cNvPr id="6" name="Alt Bilgi Yer Tutucusu 5">
            <a:extLst>
              <a:ext uri="{FF2B5EF4-FFF2-40B4-BE49-F238E27FC236}">
                <a16:creationId xmlns:a16="http://schemas.microsoft.com/office/drawing/2014/main" id="{BD66FFA1-439D-DD8E-62C2-A039E1F2A1E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24DD38-31E7-3727-1B9C-64E429E173C7}"/>
              </a:ext>
            </a:extLst>
          </p:cNvPr>
          <p:cNvSpPr>
            <a:spLocks noGrp="1"/>
          </p:cNvSpPr>
          <p:nvPr>
            <p:ph type="sldNum" sz="quarter" idx="12"/>
          </p:nvPr>
        </p:nvSpPr>
        <p:spPr/>
        <p:txBody>
          <a:bodyPr/>
          <a:lstStyle/>
          <a:p>
            <a:fld id="{BF4296E4-7749-40BA-8B9C-41969F9253C9}" type="slidenum">
              <a:rPr lang="tr-TR" smtClean="0"/>
              <a:t>‹#›</a:t>
            </a:fld>
            <a:endParaRPr lang="tr-TR"/>
          </a:p>
        </p:txBody>
      </p:sp>
    </p:spTree>
    <p:extLst>
      <p:ext uri="{BB962C8B-B14F-4D97-AF65-F5344CB8AC3E}">
        <p14:creationId xmlns:p14="http://schemas.microsoft.com/office/powerpoint/2010/main" val="75207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B881A13-5528-B6A0-9F69-0CE87BE7A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C5BF6C-CC13-23E2-B180-B423D48BA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2CCC30-873B-B302-0AA0-43B941431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E1836-3F20-4410-B88D-F1DC6576010B}" type="datetimeFigureOut">
              <a:rPr lang="tr-TR" smtClean="0"/>
              <a:t>19.08.2025</a:t>
            </a:fld>
            <a:endParaRPr lang="tr-TR"/>
          </a:p>
        </p:txBody>
      </p:sp>
      <p:sp>
        <p:nvSpPr>
          <p:cNvPr id="5" name="Alt Bilgi Yer Tutucusu 4">
            <a:extLst>
              <a:ext uri="{FF2B5EF4-FFF2-40B4-BE49-F238E27FC236}">
                <a16:creationId xmlns:a16="http://schemas.microsoft.com/office/drawing/2014/main" id="{59146C0F-D1CC-41B0-5323-7D8C484E6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7607D72-CDB5-15A8-D2D0-29819F49E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296E4-7749-40BA-8B9C-41969F9253C9}" type="slidenum">
              <a:rPr lang="tr-TR" smtClean="0"/>
              <a:t>‹#›</a:t>
            </a:fld>
            <a:endParaRPr lang="tr-TR"/>
          </a:p>
        </p:txBody>
      </p:sp>
    </p:spTree>
    <p:extLst>
      <p:ext uri="{BB962C8B-B14F-4D97-AF65-F5344CB8AC3E}">
        <p14:creationId xmlns:p14="http://schemas.microsoft.com/office/powerpoint/2010/main" val="39346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402746"/>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F1F944C2-86A6-F5AF-52F6-9343F332CE26}"/>
              </a:ext>
            </a:extLst>
          </p:cNvPr>
          <p:cNvSpPr txBox="1"/>
          <p:nvPr/>
        </p:nvSpPr>
        <p:spPr>
          <a:xfrm>
            <a:off x="621437" y="559293"/>
            <a:ext cx="10892901" cy="369332"/>
          </a:xfrm>
          <a:prstGeom prst="rect">
            <a:avLst/>
          </a:prstGeom>
          <a:noFill/>
        </p:spPr>
        <p:txBody>
          <a:bodyPr wrap="square" rtlCol="0">
            <a:spAutoFit/>
          </a:bodyPr>
          <a:lstStyle/>
          <a:p>
            <a:r>
              <a:rPr lang="tr-TR" dirty="0"/>
              <a:t>ÖN KAPAK </a:t>
            </a:r>
          </a:p>
        </p:txBody>
      </p:sp>
      <p:sp>
        <p:nvSpPr>
          <p:cNvPr id="5" name="Metin kutusu 4">
            <a:extLst>
              <a:ext uri="{FF2B5EF4-FFF2-40B4-BE49-F238E27FC236}">
                <a16:creationId xmlns:a16="http://schemas.microsoft.com/office/drawing/2014/main" id="{F1F944C2-86A6-F5AF-52F6-9343F332CE26}"/>
              </a:ext>
            </a:extLst>
          </p:cNvPr>
          <p:cNvSpPr txBox="1"/>
          <p:nvPr/>
        </p:nvSpPr>
        <p:spPr>
          <a:xfrm rot="10800000" flipV="1">
            <a:off x="6747029" y="5283044"/>
            <a:ext cx="4316027" cy="923330"/>
          </a:xfrm>
          <a:prstGeom prst="rect">
            <a:avLst/>
          </a:prstGeom>
          <a:noFill/>
        </p:spPr>
        <p:txBody>
          <a:bodyPr wrap="square" rtlCol="0">
            <a:spAutoFit/>
          </a:bodyPr>
          <a:lstStyle/>
          <a:p>
            <a:pPr algn="ctr"/>
            <a:r>
              <a:rPr lang="tr-TR" dirty="0"/>
              <a:t>DEMİRIŞIK </a:t>
            </a:r>
            <a:r>
              <a:rPr lang="tr-TR" dirty="0" err="1"/>
              <a:t>TEKSTiL</a:t>
            </a:r>
            <a:r>
              <a:rPr lang="tr-TR" dirty="0"/>
              <a:t> ve KONFEKSİYON SANAYİ ve TİCARET ANONİM ŞİRKETİ               ÇALIŞAN EL KİTABI </a:t>
            </a:r>
          </a:p>
        </p:txBody>
      </p:sp>
    </p:spTree>
    <p:extLst>
      <p:ext uri="{BB962C8B-B14F-4D97-AF65-F5344CB8AC3E}">
        <p14:creationId xmlns:p14="http://schemas.microsoft.com/office/powerpoint/2010/main" val="329572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2B10BDE1-8D85-262D-8933-99A980C43DC7}"/>
              </a:ext>
            </a:extLst>
          </p:cNvPr>
          <p:cNvSpPr txBox="1"/>
          <p:nvPr/>
        </p:nvSpPr>
        <p:spPr>
          <a:xfrm>
            <a:off x="248575" y="301841"/>
            <a:ext cx="11754035" cy="6463308"/>
          </a:xfrm>
          <a:prstGeom prst="rect">
            <a:avLst/>
          </a:prstGeom>
          <a:noFill/>
        </p:spPr>
        <p:txBody>
          <a:bodyPr wrap="square" rtlCol="0">
            <a:spAutoFit/>
          </a:bodyPr>
          <a:lstStyle/>
          <a:p>
            <a:r>
              <a:rPr lang="tr-TR" dirty="0"/>
              <a:t>Ücretli İzin</a:t>
            </a:r>
          </a:p>
          <a:p>
            <a:pPr marL="285750" indent="-285750">
              <a:buFont typeface="Arial" panose="020B0604020202020204" pitchFamily="34" charset="0"/>
              <a:buChar char="•"/>
            </a:pPr>
            <a:r>
              <a:rPr lang="tr-TR" dirty="0"/>
              <a:t>  Çalışanlar, işverenin, işin veya işyerinin gereklerine ve vardiya düzenlerine uygun olarak, işi aksatmayacak şekilde izin kullanabilirler.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Yöneticileri tarafından gerekli görüldüğünde, çalışanlara aşağıdaki durumlardaki maksimum süreler ile ücretli izin verilebilir.</a:t>
            </a:r>
          </a:p>
          <a:p>
            <a:r>
              <a:rPr lang="tr-TR" dirty="0"/>
              <a:t>Belgelendirmek koşulu ile; </a:t>
            </a:r>
          </a:p>
          <a:p>
            <a:pPr marL="285750" indent="-285750">
              <a:buFont typeface="Arial" panose="020B0604020202020204" pitchFamily="34" charset="0"/>
              <a:buChar char="•"/>
            </a:pPr>
            <a:r>
              <a:rPr lang="tr-TR" dirty="0"/>
              <a:t> Evlilik durumunda üç işgünü, Evlilik cüzdanı ve çalışanın kendisi ve eşine ait nüfus cüzdanı fotokopisi ile belgelendirilmesi gerekmektedir.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Anne, baba, kardeş, eş veya çocuğun vefatı halinde üç işgünü, Mümkün ise, belgelendirilmesi gerekmektedir.</a:t>
            </a:r>
          </a:p>
          <a:p>
            <a:pPr marL="285750" indent="-285750">
              <a:buFont typeface="Arial" panose="020B0604020202020204" pitchFamily="34" charset="0"/>
              <a:buChar char="•"/>
            </a:pPr>
            <a:r>
              <a:rPr lang="tr-TR" dirty="0"/>
              <a:t> Eşin doğum yapması durumunda beş işgünü, Doğum raporu fotokopisi ile belgelendirilmesi gerekmektedir.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Çalışan ücretli izine çıkmadan önce yöneticisinin onayını alarak “İzin Formu” teslim etmelidir. İzin dönüşü 2 iş günü içinde ilgili belgelerin teslimi zorunludur. Belgeleri teslim edilmeyen izinler ücretsiz izin olarak işleme alınır. Bu konuda sorumluluk çalışanlara aittir.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İdari İzinler ile ilgili olarak, Ulusal Bayram ve Genel Tatiller Hakkında 4857 Sayılı İş Kanunu hükümleri uygulanır.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Yukarıdaki nedenlere dayalı izinler, olayın meydana geliş tarihi itibarı ile kullanılır. (Evlenme izni evlilik öncesinde de kullanılabilir.)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Bu izinler başka bir döneme bırakılamaz, gelecek yıla aktarılamaz</a:t>
            </a:r>
          </a:p>
        </p:txBody>
      </p:sp>
    </p:spTree>
    <p:extLst>
      <p:ext uri="{BB962C8B-B14F-4D97-AF65-F5344CB8AC3E}">
        <p14:creationId xmlns:p14="http://schemas.microsoft.com/office/powerpoint/2010/main" val="106564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1B313CAF-2DD1-3437-5781-A1D8FCE72251}"/>
              </a:ext>
            </a:extLst>
          </p:cNvPr>
          <p:cNvSpPr txBox="1"/>
          <p:nvPr/>
        </p:nvSpPr>
        <p:spPr>
          <a:xfrm>
            <a:off x="594805" y="248575"/>
            <a:ext cx="10866268" cy="5078313"/>
          </a:xfrm>
          <a:prstGeom prst="rect">
            <a:avLst/>
          </a:prstGeom>
          <a:noFill/>
        </p:spPr>
        <p:txBody>
          <a:bodyPr wrap="square" rtlCol="0">
            <a:spAutoFit/>
          </a:bodyPr>
          <a:lstStyle/>
          <a:p>
            <a:r>
              <a:rPr lang="tr-TR" dirty="0"/>
              <a:t>Ücretsiz İzin</a:t>
            </a:r>
          </a:p>
          <a:p>
            <a:pPr marL="285750" indent="-285750">
              <a:buFont typeface="Arial" panose="020B0604020202020204" pitchFamily="34" charset="0"/>
              <a:buChar char="•"/>
            </a:pPr>
            <a:r>
              <a:rPr lang="tr-TR" dirty="0"/>
              <a:t>Çalışanlar, işverenin, işin veya işyerinin gereklerine uygun olarak, işi aksatmayacak şekilde izin kullanabilirler.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İzinsiz ve mazeretsiz olarak işe gelmeme ve mazerete dayalı ücretsiz izin hallerini kapsar.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Hafta içinde bölüm yöneticisi tarafından “İzin Formu” aracılığı ile onaylanarak verilen ücretsiz izinler sebebiyle, personelin hafta sonu ücreti ve diğer ödemelerden herhangi bir kesintiye gidilmez.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Çalışanın uzun süreli ücretsiz izne ayrılmak istemesi durumunda işverene dilekçe ile yazılı olarak başvurması ve işverenin onayını alması gerekmektedir. </a:t>
            </a:r>
          </a:p>
          <a:p>
            <a:endParaRPr lang="tr-TR" dirty="0"/>
          </a:p>
          <a:p>
            <a:pPr marL="285750" indent="-285750">
              <a:buFont typeface="Arial" panose="020B0604020202020204" pitchFamily="34" charset="0"/>
              <a:buChar char="•"/>
            </a:pPr>
            <a:r>
              <a:rPr lang="tr-TR" dirty="0"/>
              <a:t> “Ücretsiz İzin </a:t>
            </a:r>
            <a:r>
              <a:rPr lang="tr-TR" dirty="0" err="1"/>
              <a:t>Dilekçesi”nde</a:t>
            </a:r>
            <a:r>
              <a:rPr lang="tr-TR" dirty="0"/>
              <a:t> çalışanın kendi isteği ile ne kadar süre, hangi nedenden dolayı, hangi tarih aralıklarında izin kullanacağı, nerede olunacağı, irtibat bilgileri vs. mutlaka belirtilmelidir.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Ücretsiz izin süresinde çalışana herhangi bir ödeme yapılmaz, 1 gün veya daha uzun ücretsiz izin kullanan çalışan için izin süresince sigorta primi ödenmez.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Ücretsiz izin süresi, yıllık ücretli izin ve kıdem tazminatı hesaplamalarında dikkate alınmaz. </a:t>
            </a:r>
          </a:p>
        </p:txBody>
      </p:sp>
    </p:spTree>
    <p:extLst>
      <p:ext uri="{BB962C8B-B14F-4D97-AF65-F5344CB8AC3E}">
        <p14:creationId xmlns:p14="http://schemas.microsoft.com/office/powerpoint/2010/main" val="118504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01911394-6A1B-A72A-11D2-90179F9E950A}"/>
              </a:ext>
            </a:extLst>
          </p:cNvPr>
          <p:cNvSpPr txBox="1"/>
          <p:nvPr/>
        </p:nvSpPr>
        <p:spPr>
          <a:xfrm>
            <a:off x="479394" y="372862"/>
            <a:ext cx="11239130" cy="5632311"/>
          </a:xfrm>
          <a:prstGeom prst="rect">
            <a:avLst/>
          </a:prstGeom>
          <a:noFill/>
        </p:spPr>
        <p:txBody>
          <a:bodyPr wrap="square" rtlCol="0">
            <a:spAutoFit/>
          </a:bodyPr>
          <a:lstStyle/>
          <a:p>
            <a:r>
              <a:rPr lang="tr-TR" dirty="0"/>
              <a:t>Rapor (Hastalık) İzni</a:t>
            </a:r>
          </a:p>
          <a:p>
            <a:endParaRPr lang="tr-TR" dirty="0"/>
          </a:p>
          <a:p>
            <a:pPr marL="285750" indent="-285750">
              <a:buFont typeface="Arial" panose="020B0604020202020204" pitchFamily="34" charset="0"/>
              <a:buChar char="•"/>
            </a:pPr>
            <a:r>
              <a:rPr lang="tr-TR" dirty="0"/>
              <a:t>Hastalığı nedeniyle işe gelemeyen çalışan, durumu aynı gün çalışma saati başlangıcında yöneticisine yazılı veya sözlü bilgi verir.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Çalışan izinden önce veya izin dönüşü hemen varsa raporunun aslını, yoksa “İzin Formu” hazırlayarak Yöneticisinin onayını alır ve iletir.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2 günden uzun süren hastalık halinde “İzin Formu” doldurulmamış ise şirkete dönüşü beklemeden SGK raporu faks yolu veya e-posta yolu ile mutlaka iletilmelidir.</a:t>
            </a:r>
          </a:p>
          <a:p>
            <a:pPr marL="285750" indent="-285750">
              <a:buFont typeface="Arial" panose="020B0604020202020204" pitchFamily="34" charset="0"/>
              <a:buChar char="•"/>
            </a:pPr>
            <a:r>
              <a:rPr lang="tr-TR" dirty="0"/>
              <a:t> </a:t>
            </a:r>
          </a:p>
          <a:p>
            <a:pPr marL="285750" indent="-285750">
              <a:buFont typeface="Arial" panose="020B0604020202020204" pitchFamily="34" charset="0"/>
              <a:buChar char="•"/>
            </a:pPr>
            <a:r>
              <a:rPr lang="tr-TR" dirty="0"/>
              <a:t>Hastalık hali rapor ile mutlaka kanıtlanmalıdır. 2 (iki) iş gününü aşan hastalık halinde SGK veya devlet hastanelerinden rapor izninin uzatıldığına dair iş görememezlik belgesi fotokopisi mutlaka teslim edilmelidir.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İznin bitiminden itibaren en geç 2 (iki) iş günü içinde, işe gelmediği günler için iş görememezlik belgesini iletilmemesi durumunda devamsız, belgelerin gerekli koşullara uygun olmaması durumunda ise ücretsiz izinli sayılır.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Uzun süreli hastalıklarda, gerekli olması durumunda, şirket yönetimi çalışanın yerine atama yapabilir.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Rapor izinleri ve uzun süreli hastalık hali ile ilgili olarak, 4857 Sayılı İş Kanunu hükümleri uygulanır. </a:t>
            </a:r>
          </a:p>
        </p:txBody>
      </p:sp>
    </p:spTree>
    <p:extLst>
      <p:ext uri="{BB962C8B-B14F-4D97-AF65-F5344CB8AC3E}">
        <p14:creationId xmlns:p14="http://schemas.microsoft.com/office/powerpoint/2010/main" val="129002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 name="Metin kutusu 2">
            <a:extLst>
              <a:ext uri="{FF2B5EF4-FFF2-40B4-BE49-F238E27FC236}">
                <a16:creationId xmlns:a16="http://schemas.microsoft.com/office/drawing/2014/main" id="{E403D57A-D783-F02A-2C6C-B1DB8165E7A2}"/>
              </a:ext>
            </a:extLst>
          </p:cNvPr>
          <p:cNvSpPr txBox="1"/>
          <p:nvPr/>
        </p:nvSpPr>
        <p:spPr>
          <a:xfrm>
            <a:off x="594805" y="346229"/>
            <a:ext cx="10085032" cy="5632311"/>
          </a:xfrm>
          <a:prstGeom prst="rect">
            <a:avLst/>
          </a:prstGeom>
          <a:noFill/>
        </p:spPr>
        <p:txBody>
          <a:bodyPr wrap="square" rtlCol="0">
            <a:spAutoFit/>
          </a:bodyPr>
          <a:lstStyle/>
          <a:p>
            <a:r>
              <a:rPr lang="tr-TR" dirty="0"/>
              <a:t>8. RESMİ TATİLLER</a:t>
            </a:r>
          </a:p>
          <a:p>
            <a:r>
              <a:rPr lang="tr-TR" dirty="0"/>
              <a:t>Resmi Tatil günleri aşağıdaki gibidir. Resmi Tatil öncesi Yönetim onayı ile Resmi Tatillerin duyurusu yapılır. Duyuru doğrultusunda uygulama gerçekleştirilir.</a:t>
            </a:r>
          </a:p>
          <a:p>
            <a:endParaRPr lang="tr-TR" dirty="0"/>
          </a:p>
          <a:p>
            <a:pPr marL="285750" indent="-285750">
              <a:buFont typeface="Arial" panose="020B0604020202020204" pitchFamily="34" charset="0"/>
              <a:buChar char="•"/>
            </a:pPr>
            <a:r>
              <a:rPr lang="tr-TR" dirty="0"/>
              <a:t> Yılbaşı Tatili: 1 Ocak günü</a:t>
            </a:r>
          </a:p>
          <a:p>
            <a:pPr marL="285750" indent="-285750">
              <a:buFont typeface="Arial" panose="020B0604020202020204" pitchFamily="34" charset="0"/>
              <a:buChar char="•"/>
            </a:pPr>
            <a:r>
              <a:rPr lang="tr-TR" dirty="0"/>
              <a:t> Ulusal Egemenlik ve Çocuk Bayramı: 23 Nisan günü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Emek ve Dayanışma Günü: 1 Mayıs günü</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Atatürk’ü Anma Gençlik ve Spor Bayramı: 19 Mayıs günü</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Demokrasi ve Milli Birlik Günü:15 Temmuz günü</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Zafer Bayramı: 30 Ağustos günü</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Cumhuriyet Bayramı: 28 Ekim günü öğleden sonra 29 Ekim tam gün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Ramazan Bayramı: 3,5 gün</a:t>
            </a:r>
          </a:p>
          <a:p>
            <a:r>
              <a:rPr lang="tr-TR" dirty="0"/>
              <a:t> </a:t>
            </a:r>
          </a:p>
          <a:p>
            <a:pPr marL="285750" indent="-285750">
              <a:buFont typeface="Arial" panose="020B0604020202020204" pitchFamily="34" charset="0"/>
              <a:buChar char="•"/>
            </a:pPr>
            <a:r>
              <a:rPr lang="tr-TR" dirty="0"/>
              <a:t> Kurban Bayramı: 4,5 gün</a:t>
            </a:r>
          </a:p>
        </p:txBody>
      </p:sp>
    </p:spTree>
    <p:extLst>
      <p:ext uri="{BB962C8B-B14F-4D97-AF65-F5344CB8AC3E}">
        <p14:creationId xmlns:p14="http://schemas.microsoft.com/office/powerpoint/2010/main" val="293075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4A7A7995-6550-E912-4D71-27FA32B71825}"/>
              </a:ext>
            </a:extLst>
          </p:cNvPr>
          <p:cNvSpPr txBox="1"/>
          <p:nvPr/>
        </p:nvSpPr>
        <p:spPr>
          <a:xfrm>
            <a:off x="719092" y="408373"/>
            <a:ext cx="9596760" cy="7017306"/>
          </a:xfrm>
          <a:prstGeom prst="rect">
            <a:avLst/>
          </a:prstGeom>
          <a:noFill/>
        </p:spPr>
        <p:txBody>
          <a:bodyPr wrap="square" rtlCol="0">
            <a:spAutoFit/>
          </a:bodyPr>
          <a:lstStyle/>
          <a:p>
            <a:r>
              <a:rPr lang="tr-TR" dirty="0"/>
              <a:t>9.ÖDEMELER </a:t>
            </a:r>
          </a:p>
          <a:p>
            <a:r>
              <a:rPr lang="tr-TR" dirty="0"/>
              <a:t>Maaş ve Diğer Ödemeler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Yılda 12 ( </a:t>
            </a:r>
            <a:r>
              <a:rPr lang="tr-TR" dirty="0" err="1"/>
              <a:t>oniki</a:t>
            </a:r>
            <a:r>
              <a:rPr lang="tr-TR" dirty="0"/>
              <a:t> ) maaş ödenir. Personele her ayın 15’inde maaşının  </a:t>
            </a:r>
            <a:r>
              <a:rPr lang="tr-TR"/>
              <a:t>%50’si </a:t>
            </a:r>
            <a:r>
              <a:rPr lang="tr-TR" dirty="0"/>
              <a:t>avans, </a:t>
            </a:r>
            <a:r>
              <a:rPr lang="tr-TR"/>
              <a:t>%50’si </a:t>
            </a:r>
            <a:r>
              <a:rPr lang="tr-TR" dirty="0"/>
              <a:t>ve diğer </a:t>
            </a:r>
            <a:r>
              <a:rPr lang="tr-TR"/>
              <a:t>hak edişlerde her </a:t>
            </a:r>
            <a:r>
              <a:rPr lang="tr-TR" dirty="0"/>
              <a:t>ayın son günü (tatile rastladığı takdirde takip eden ilk iş günü) çalışanın banka hesabına yatırılmaktadır.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Ücret ve maaş zamları yılda 1 (bir) kez enflasyon oranı ve her çalışan için düzenlenecek olan Performans Yönetim Sistemine göre Ocak ayı itibari ile yapılır.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Personelimiz haricen bir kuruma verilmek üzere maaş yazısı, bordro gibi aylık ücret ibrazı niteliğindeki evrakları temin edebilir. </a:t>
            </a:r>
          </a:p>
          <a:p>
            <a:endParaRPr lang="tr-TR" dirty="0"/>
          </a:p>
          <a:p>
            <a:r>
              <a:rPr lang="tr-TR" dirty="0"/>
              <a:t>10. YEMEK ve ÇAY MOLASI </a:t>
            </a:r>
          </a:p>
          <a:p>
            <a:endParaRPr lang="tr-TR" dirty="0"/>
          </a:p>
          <a:p>
            <a:pPr marL="285750" indent="-285750">
              <a:buFont typeface="Arial" panose="020B0604020202020204" pitchFamily="34" charset="0"/>
              <a:buChar char="•"/>
            </a:pPr>
            <a:r>
              <a:rPr lang="tr-TR" dirty="0"/>
              <a:t> Personele 1 (bir) saat yemek molası ve 15 (</a:t>
            </a:r>
            <a:r>
              <a:rPr lang="tr-TR" dirty="0" err="1"/>
              <a:t>onbeş</a:t>
            </a:r>
            <a:r>
              <a:rPr lang="tr-TR" dirty="0"/>
              <a:t>)’şer dakika 2 kere çay molası uygulanmaktadır.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Yemek molası :12:45/13:45</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Çay molası      :10:00/10:15  - 16:00/16:15</a:t>
            </a:r>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63005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CA5ECC20-B593-D38F-7FEA-BC3DD382EC98}"/>
              </a:ext>
            </a:extLst>
          </p:cNvPr>
          <p:cNvSpPr txBox="1"/>
          <p:nvPr/>
        </p:nvSpPr>
        <p:spPr>
          <a:xfrm>
            <a:off x="701336" y="1287262"/>
            <a:ext cx="10670959" cy="5355312"/>
          </a:xfrm>
          <a:prstGeom prst="rect">
            <a:avLst/>
          </a:prstGeom>
          <a:noFill/>
        </p:spPr>
        <p:txBody>
          <a:bodyPr wrap="square" rtlCol="0">
            <a:spAutoFit/>
          </a:bodyPr>
          <a:lstStyle/>
          <a:p>
            <a:r>
              <a:rPr lang="tr-TR" dirty="0"/>
              <a:t>11. İŞ KAZASI</a:t>
            </a:r>
          </a:p>
          <a:p>
            <a:endParaRPr lang="tr-TR" dirty="0"/>
          </a:p>
          <a:p>
            <a:pPr marL="285750" indent="-285750">
              <a:buFont typeface="Arial" panose="020B0604020202020204" pitchFamily="34" charset="0"/>
              <a:buChar char="•"/>
            </a:pPr>
            <a:r>
              <a:rPr lang="tr-TR" dirty="0"/>
              <a:t>İş kazası halinde; öncelikle Bölüm Yöneticisi haber verir.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Kazazedeye ilk müdahale yapılır.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Hastaneye sevk edilecekse, şirketin arabalarıyla en çabuk şekilde en yakın sağlık kuruluşuna götürülür.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Rapor alan personelimiz raporun bir kopyasını o gün içerisinde ulaştırmalıdır. </a:t>
            </a:r>
          </a:p>
          <a:p>
            <a:endParaRPr lang="tr-TR" dirty="0"/>
          </a:p>
          <a:p>
            <a:r>
              <a:rPr lang="tr-TR" dirty="0"/>
              <a:t>12. EĞİTİM</a:t>
            </a:r>
          </a:p>
          <a:p>
            <a:r>
              <a:rPr lang="tr-TR" dirty="0"/>
              <a:t> </a:t>
            </a:r>
          </a:p>
          <a:p>
            <a:pPr marL="285750" indent="-285750">
              <a:buFont typeface="Arial" panose="020B0604020202020204" pitchFamily="34" charset="0"/>
              <a:buChar char="•"/>
            </a:pPr>
            <a:r>
              <a:rPr lang="tr-TR" dirty="0"/>
              <a:t>Her yıl düzenli olarak ihtiyaç duyulan tüm konularda eğitimler katılım sağlanmaktadır.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Bu eğitim ve kurslara katılan çalışanlarımızın yönetsel, mesleki, teknik ve sosyal konularda bilgi ve beceri ve yetkinliklerini arttırmaları amaçlanmaktadır.</a:t>
            </a:r>
          </a:p>
          <a:p>
            <a:endParaRPr lang="tr-TR" dirty="0"/>
          </a:p>
          <a:p>
            <a:pPr marL="285750" indent="-285750">
              <a:buFont typeface="Arial" panose="020B0604020202020204" pitchFamily="34" charset="0"/>
              <a:buChar char="•"/>
            </a:pPr>
            <a:r>
              <a:rPr lang="tr-TR" dirty="0"/>
              <a:t>Eğitim talepleri ilgili bölüm yönetici tarafından çalışanı ile birlikte tespit edilir, </a:t>
            </a:r>
            <a:r>
              <a:rPr lang="tr-TR" dirty="0" err="1"/>
              <a:t>İ.K.Sorumlusu</a:t>
            </a:r>
            <a:r>
              <a:rPr lang="tr-TR" dirty="0"/>
              <a:t> ile paylaşılır ve Yönetim Kurulu onayı ile uygulanır</a:t>
            </a:r>
          </a:p>
        </p:txBody>
      </p:sp>
    </p:spTree>
    <p:extLst>
      <p:ext uri="{BB962C8B-B14F-4D97-AF65-F5344CB8AC3E}">
        <p14:creationId xmlns:p14="http://schemas.microsoft.com/office/powerpoint/2010/main" val="203428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260704"/>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F1F944C2-86A6-F5AF-52F6-9343F332CE26}"/>
              </a:ext>
            </a:extLst>
          </p:cNvPr>
          <p:cNvSpPr txBox="1"/>
          <p:nvPr/>
        </p:nvSpPr>
        <p:spPr>
          <a:xfrm>
            <a:off x="621437" y="559293"/>
            <a:ext cx="10892901" cy="5149049"/>
          </a:xfrm>
          <a:prstGeom prst="rect">
            <a:avLst/>
          </a:prstGeom>
          <a:noFill/>
        </p:spPr>
        <p:txBody>
          <a:bodyPr wrap="square" rtlCol="0">
            <a:spAutoFit/>
          </a:bodyPr>
          <a:lstStyle/>
          <a:p>
            <a:endParaRPr lang="tr-TR" dirty="0"/>
          </a:p>
        </p:txBody>
      </p:sp>
      <p:sp>
        <p:nvSpPr>
          <p:cNvPr id="4" name="Metin kutusu 3">
            <a:extLst>
              <a:ext uri="{FF2B5EF4-FFF2-40B4-BE49-F238E27FC236}">
                <a16:creationId xmlns:a16="http://schemas.microsoft.com/office/drawing/2014/main" id="{2D91696E-DEB2-7A21-785B-E7049E0230D5}"/>
              </a:ext>
            </a:extLst>
          </p:cNvPr>
          <p:cNvSpPr txBox="1"/>
          <p:nvPr/>
        </p:nvSpPr>
        <p:spPr>
          <a:xfrm>
            <a:off x="3630967" y="1491449"/>
            <a:ext cx="4429957" cy="369332"/>
          </a:xfrm>
          <a:prstGeom prst="rect">
            <a:avLst/>
          </a:prstGeom>
          <a:noFill/>
        </p:spPr>
        <p:txBody>
          <a:bodyPr wrap="square" rtlCol="0">
            <a:spAutoFit/>
          </a:bodyPr>
          <a:lstStyle/>
          <a:p>
            <a:r>
              <a:rPr lang="tr-TR" dirty="0"/>
              <a:t>                   ORGANIZASYON ŞEMASI</a:t>
            </a:r>
          </a:p>
        </p:txBody>
      </p:sp>
      <p:pic>
        <p:nvPicPr>
          <p:cNvPr id="152" name="Resim 151">
            <a:extLst>
              <a:ext uri="{FF2B5EF4-FFF2-40B4-BE49-F238E27FC236}">
                <a16:creationId xmlns:a16="http://schemas.microsoft.com/office/drawing/2014/main" id="{78FD92C7-180F-20FD-3DE9-CD3B2ED66E9A}"/>
              </a:ext>
            </a:extLst>
          </p:cNvPr>
          <p:cNvPicPr>
            <a:picLocks noChangeAspect="1"/>
          </p:cNvPicPr>
          <p:nvPr/>
        </p:nvPicPr>
        <p:blipFill>
          <a:blip r:embed="rId4"/>
          <a:stretch>
            <a:fillRect/>
          </a:stretch>
        </p:blipFill>
        <p:spPr>
          <a:xfrm>
            <a:off x="-19049" y="2134139"/>
            <a:ext cx="12201524" cy="4723861"/>
          </a:xfrm>
          <a:prstGeom prst="rect">
            <a:avLst/>
          </a:prstGeom>
        </p:spPr>
      </p:pic>
    </p:spTree>
    <p:extLst>
      <p:ext uri="{BB962C8B-B14F-4D97-AF65-F5344CB8AC3E}">
        <p14:creationId xmlns:p14="http://schemas.microsoft.com/office/powerpoint/2010/main" val="162216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7054647D-8690-B55F-6E96-D9A1BDBF97F2}"/>
              </a:ext>
            </a:extLst>
          </p:cNvPr>
          <p:cNvSpPr txBox="1"/>
          <p:nvPr/>
        </p:nvSpPr>
        <p:spPr>
          <a:xfrm>
            <a:off x="745723" y="825623"/>
            <a:ext cx="10493407" cy="3970318"/>
          </a:xfrm>
          <a:prstGeom prst="rect">
            <a:avLst/>
          </a:prstGeom>
          <a:noFill/>
        </p:spPr>
        <p:txBody>
          <a:bodyPr wrap="square" rtlCol="0">
            <a:spAutoFit/>
          </a:bodyPr>
          <a:lstStyle/>
          <a:p>
            <a:r>
              <a:rPr lang="tr-TR" dirty="0"/>
              <a:t>13.İŞE ALIM</a:t>
            </a:r>
          </a:p>
          <a:p>
            <a:r>
              <a:rPr lang="tr-TR" dirty="0"/>
              <a:t>Belirtilen ihtiyaçlar (Yıl içinde ayrılan çalışanın yerine alınacak yeni çalışanın talep edilmesi, Planlamada öngörülemeyen kadro artışları için ek çalışan talep edilmesi) doğrultusunda DEMİRIŞIK’a ait tüm iş ilanlarının yayınlanması, adayların gerekli niteliklerinin tanımlanması, seçilmesi ve işe yerleştirilmesi faaliyetleri İ.K Sorumlusu ve Yönetim Kurulu tarafından yürütülür. </a:t>
            </a:r>
          </a:p>
          <a:p>
            <a:r>
              <a:rPr lang="tr-TR" dirty="0"/>
              <a:t>Çalışanlar DEMİRIŞIK’a ait açık pozisyonları ile ilgili ilanlara ilgili iş başvuru portallarından ulaşabilirler.</a:t>
            </a:r>
          </a:p>
          <a:p>
            <a:r>
              <a:rPr lang="tr-TR" dirty="0"/>
              <a:t> Çalışanlar referans ile yönlendirmek istedikleri Özgeçmişleri, İ.K. Sorumlusuna iletirler. </a:t>
            </a:r>
          </a:p>
          <a:p>
            <a:endParaRPr lang="tr-TR" dirty="0"/>
          </a:p>
          <a:p>
            <a:r>
              <a:rPr lang="tr-TR" dirty="0"/>
              <a:t>14. İŞTEN AYRILMA </a:t>
            </a:r>
          </a:p>
          <a:p>
            <a:r>
              <a:rPr lang="tr-TR" dirty="0"/>
              <a:t>Çıkışlar ;</a:t>
            </a:r>
          </a:p>
          <a:p>
            <a:r>
              <a:rPr lang="tr-TR" dirty="0"/>
              <a:t>Emeklilik, askerlik ve evlenmede dahil olmak üzere yapılan bütün çıkışlarda, iş kanununun hükümlerine uygun olarak hareket edilir. </a:t>
            </a:r>
          </a:p>
          <a:p>
            <a:endParaRPr lang="tr-TR" dirty="0"/>
          </a:p>
          <a:p>
            <a:r>
              <a:rPr lang="tr-TR" dirty="0"/>
              <a:t> İşten çıkarılmalarda tazminat hakkı bulunuyorsa, 4857 sayılı iş kanununun ilgili maddeleri uygulanır.</a:t>
            </a:r>
          </a:p>
        </p:txBody>
      </p:sp>
    </p:spTree>
    <p:extLst>
      <p:ext uri="{BB962C8B-B14F-4D97-AF65-F5344CB8AC3E}">
        <p14:creationId xmlns:p14="http://schemas.microsoft.com/office/powerpoint/2010/main" val="58622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C8F2FA2A-DBF0-11D1-ECD4-50AB968F78AC}"/>
              </a:ext>
            </a:extLst>
          </p:cNvPr>
          <p:cNvSpPr txBox="1"/>
          <p:nvPr/>
        </p:nvSpPr>
        <p:spPr>
          <a:xfrm>
            <a:off x="870012" y="435006"/>
            <a:ext cx="10484528" cy="5078313"/>
          </a:xfrm>
          <a:prstGeom prst="rect">
            <a:avLst/>
          </a:prstGeom>
          <a:noFill/>
        </p:spPr>
        <p:txBody>
          <a:bodyPr wrap="square" rtlCol="0">
            <a:spAutoFit/>
          </a:bodyPr>
          <a:lstStyle/>
          <a:p>
            <a:r>
              <a:rPr lang="tr-TR" dirty="0"/>
              <a:t>15.İstifa</a:t>
            </a:r>
          </a:p>
          <a:p>
            <a:r>
              <a:rPr lang="tr-TR" dirty="0"/>
              <a:t>Çalışan kendi isteği ile sebep göstererek tek taraflı olarak iş akdini fesih etmesidir. </a:t>
            </a:r>
          </a:p>
          <a:p>
            <a:endParaRPr lang="tr-TR" dirty="0"/>
          </a:p>
          <a:p>
            <a:r>
              <a:rPr lang="tr-TR" dirty="0"/>
              <a:t>İstifa eden çalışan durumunu Bölüm Yöneticisine yazılı olarak bildirir. İstifanın onayı doğrultusunda, Ön Muhasebe Bölümü gerekli işlemleri gerçekleştirir. </a:t>
            </a:r>
          </a:p>
          <a:p>
            <a:endParaRPr lang="tr-TR" dirty="0"/>
          </a:p>
          <a:p>
            <a:r>
              <a:rPr lang="tr-TR" dirty="0"/>
              <a:t>İş gören, kendisi ayrıldığı zaman, herhangi bir tazminat talebinde bulunamaz. Sadece o güne kadar hak ettiği maaşı ve kullanmamış olduğu izin ücretini alır. </a:t>
            </a:r>
          </a:p>
          <a:p>
            <a:endParaRPr lang="tr-TR" dirty="0"/>
          </a:p>
          <a:p>
            <a:r>
              <a:rPr lang="tr-TR" dirty="0"/>
              <a:t>İhbar Süreleri aşağıdaki gibidir. </a:t>
            </a:r>
          </a:p>
          <a:p>
            <a:endParaRPr lang="tr-TR" dirty="0"/>
          </a:p>
          <a:p>
            <a:r>
              <a:rPr lang="tr-TR" dirty="0"/>
              <a:t>6 Aydan az çalışılmış ise ihbar süresi :2Hafta</a:t>
            </a:r>
          </a:p>
          <a:p>
            <a:endParaRPr lang="tr-TR" dirty="0"/>
          </a:p>
          <a:p>
            <a:r>
              <a:rPr lang="tr-TR" dirty="0"/>
              <a:t> 6 Aydan 1,5 Yıla Kadar çalışılmış ise ihbar süresi :4Hafta</a:t>
            </a:r>
          </a:p>
          <a:p>
            <a:r>
              <a:rPr lang="tr-TR" dirty="0"/>
              <a:t> </a:t>
            </a:r>
          </a:p>
          <a:p>
            <a:r>
              <a:rPr lang="tr-TR" dirty="0"/>
              <a:t>1,5 Yıldan 3 Yıla Kadar çalışılmış ise ihbar süresi :6Hafta</a:t>
            </a:r>
          </a:p>
          <a:p>
            <a:endParaRPr lang="tr-TR" dirty="0"/>
          </a:p>
          <a:p>
            <a:r>
              <a:rPr lang="tr-TR" dirty="0"/>
              <a:t> 3 Yıldan Fazla çalışılmış ise ihbar süresi :8Haftadır</a:t>
            </a:r>
          </a:p>
        </p:txBody>
      </p:sp>
    </p:spTree>
    <p:extLst>
      <p:ext uri="{BB962C8B-B14F-4D97-AF65-F5344CB8AC3E}">
        <p14:creationId xmlns:p14="http://schemas.microsoft.com/office/powerpoint/2010/main" val="374589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98F2C2FA-1CCF-B2EB-D34D-84F98C20ABB9}"/>
              </a:ext>
            </a:extLst>
          </p:cNvPr>
          <p:cNvSpPr txBox="1"/>
          <p:nvPr/>
        </p:nvSpPr>
        <p:spPr>
          <a:xfrm>
            <a:off x="727969" y="577050"/>
            <a:ext cx="11123720" cy="5078313"/>
          </a:xfrm>
          <a:prstGeom prst="rect">
            <a:avLst/>
          </a:prstGeom>
          <a:noFill/>
        </p:spPr>
        <p:txBody>
          <a:bodyPr wrap="square" rtlCol="0">
            <a:spAutoFit/>
          </a:bodyPr>
          <a:lstStyle/>
          <a:p>
            <a:pPr marR="136525" algn="ctr"/>
            <a:r>
              <a:rPr lang="tr-TR" sz="1800" b="1" dirty="0">
                <a:effectLst/>
                <a:latin typeface="Times New Roman" panose="02020603050405020304" pitchFamily="18" charset="0"/>
                <a:ea typeface="Times New Roman" panose="02020603050405020304" pitchFamily="18" charset="0"/>
              </a:rPr>
              <a:t>DEMİRIŞIK TEKSTİL KONFEKSİYON SAN. VE TİC. A.Ş. ÇALIŞMA KURALLARI</a:t>
            </a:r>
            <a:endParaRPr lang="tr-TR" sz="1800" dirty="0">
              <a:effectLst/>
              <a:latin typeface="Times New Roman" panose="02020603050405020304" pitchFamily="18" charset="0"/>
              <a:ea typeface="Times New Roman" panose="02020603050405020304" pitchFamily="18" charset="0"/>
            </a:endParaRPr>
          </a:p>
          <a:p>
            <a:r>
              <a:rPr lang="tr-TR" sz="1800" dirty="0">
                <a:effectLst/>
                <a:latin typeface="Times New Roman" panose="02020603050405020304" pitchFamily="18" charset="0"/>
                <a:ea typeface="Times New Roman" panose="02020603050405020304" pitchFamily="18" charset="0"/>
              </a:rPr>
              <a:t> </a:t>
            </a:r>
          </a:p>
          <a:p>
            <a:pPr marL="285750" marR="136525" lvl="0" indent="-285750" algn="just">
              <a:spcAft>
                <a:spcPts val="0"/>
              </a:spcAft>
              <a:buFont typeface="Arial" panose="020B0604020202020204" pitchFamily="34" charset="0"/>
              <a:buChar char="•"/>
            </a:pPr>
            <a:r>
              <a:rPr lang="tr-TR" sz="1800" dirty="0">
                <a:effectLst/>
                <a:ea typeface="Times New Roman" panose="02020603050405020304" pitchFamily="18" charset="0"/>
              </a:rPr>
              <a:t>İşveren işin gereğini yerine getirmeye en uygun çalışma şeklini belirlemeye ve uygulamaya yetkilidir. İşçi iş akdini imza etmekle bu şartı kabul etmiş sayılır.</a:t>
            </a:r>
          </a:p>
          <a:p>
            <a:r>
              <a:rPr lang="tr-TR" sz="1800" dirty="0">
                <a:effectLst/>
                <a:ea typeface="Times New Roman" panose="02020603050405020304" pitchFamily="18" charset="0"/>
              </a:rPr>
              <a:t> </a:t>
            </a:r>
          </a:p>
          <a:p>
            <a:pPr marL="285750" marR="136525" lvl="0" indent="-285750" algn="just">
              <a:spcAft>
                <a:spcPts val="0"/>
              </a:spcAft>
              <a:buFont typeface="Arial" panose="020B0604020202020204" pitchFamily="34" charset="0"/>
              <a:buChar char="•"/>
            </a:pPr>
            <a:r>
              <a:rPr lang="tr-TR" sz="1800" dirty="0">
                <a:effectLst/>
                <a:ea typeface="Times New Roman" panose="02020603050405020304" pitchFamily="18" charset="0"/>
              </a:rPr>
              <a:t>İşçi yaptığı işi hatasız yapmaya azami dikkat göstermek zorundadır. İşçinin kendi kusur ve hatasından doğan zarar ve ziyanı işveren ister ise tanzim yoluna gidebilir.</a:t>
            </a:r>
          </a:p>
          <a:p>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işyerine gelirken derli toplu olarak gelmek, servis aracında hal ve hareketlerine dikkat etmek zorundadır.</a:t>
            </a:r>
          </a:p>
          <a:p>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işyerine alkol ve/ veya uyuşturucu alarak gelemez.</a:t>
            </a:r>
          </a:p>
          <a:p>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işverenin güvenini kötüye kullanamaz, işyerinin meslek sırlarını ortaya atmak gibi doğruluk ve bağlılığa uymayan davranışlarda bulunamaz.</a:t>
            </a:r>
          </a:p>
          <a:p>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devamsızlık yaparak ve keyfi rapor alarak işini aksatamaz.</a:t>
            </a:r>
          </a:p>
          <a:p>
            <a:r>
              <a:rPr lang="tr-TR" sz="1800" dirty="0">
                <a:effectLst/>
                <a:ea typeface="Times New Roman" panose="02020603050405020304" pitchFamily="18" charset="0"/>
              </a:rPr>
              <a:t> </a:t>
            </a:r>
          </a:p>
          <a:p>
            <a:r>
              <a:rPr lang="tr-TR" sz="1800" dirty="0">
                <a:effectLst/>
                <a:ea typeface="Times New Roman" panose="02020603050405020304" pitchFamily="18" charset="0"/>
              </a:rPr>
              <a:t> </a:t>
            </a:r>
          </a:p>
        </p:txBody>
      </p:sp>
    </p:spTree>
    <p:extLst>
      <p:ext uri="{BB962C8B-B14F-4D97-AF65-F5344CB8AC3E}">
        <p14:creationId xmlns:p14="http://schemas.microsoft.com/office/powerpoint/2010/main" val="263711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260704"/>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8326346A-43F8-8E2F-6E85-DCFDEB6CCEF4}"/>
              </a:ext>
            </a:extLst>
          </p:cNvPr>
          <p:cNvSpPr txBox="1"/>
          <p:nvPr/>
        </p:nvSpPr>
        <p:spPr>
          <a:xfrm>
            <a:off x="470516" y="381740"/>
            <a:ext cx="6143348" cy="5909310"/>
          </a:xfrm>
          <a:prstGeom prst="rect">
            <a:avLst/>
          </a:prstGeom>
          <a:noFill/>
        </p:spPr>
        <p:txBody>
          <a:bodyPr wrap="square" rtlCol="0">
            <a:spAutoFit/>
          </a:bodyPr>
          <a:lstStyle/>
          <a:p>
            <a:r>
              <a:rPr lang="tr-TR" sz="1800" dirty="0">
                <a:cs typeface="Times New Roman" panose="02020603050405020304" pitchFamily="18" charset="0"/>
              </a:rPr>
              <a:t>Değerli DEMİRIŞIK Çalışanları,</a:t>
            </a:r>
          </a:p>
          <a:p>
            <a:endParaRPr lang="tr-TR" sz="1800" dirty="0">
              <a:cs typeface="Times New Roman" panose="02020603050405020304" pitchFamily="18" charset="0"/>
            </a:endParaRPr>
          </a:p>
          <a:p>
            <a:r>
              <a:rPr lang="tr-TR" sz="1800" dirty="0">
                <a:cs typeface="Times New Roman" panose="02020603050405020304" pitchFamily="18" charset="0"/>
              </a:rPr>
              <a:t>Sizler, DEMİRIŞIK Ailesinin birer üyesi oldunuz. </a:t>
            </a:r>
          </a:p>
          <a:p>
            <a:endParaRPr lang="tr-TR" sz="1800" dirty="0">
              <a:cs typeface="Times New Roman" panose="02020603050405020304" pitchFamily="18" charset="0"/>
            </a:endParaRPr>
          </a:p>
          <a:p>
            <a:r>
              <a:rPr lang="tr-TR" sz="1800" dirty="0">
                <a:cs typeface="Times New Roman" panose="02020603050405020304" pitchFamily="18" charset="0"/>
              </a:rPr>
              <a:t>Sizleri DEMİRIŞIK  çalışanı olarak aramızda görmekten mutluluk duymaktayız. </a:t>
            </a:r>
          </a:p>
          <a:p>
            <a:endParaRPr lang="tr-TR" sz="1800" dirty="0">
              <a:cs typeface="Times New Roman" panose="02020603050405020304" pitchFamily="18" charset="0"/>
            </a:endParaRPr>
          </a:p>
          <a:p>
            <a:r>
              <a:rPr lang="tr-TR" sz="1800" dirty="0">
                <a:cs typeface="Times New Roman" panose="02020603050405020304" pitchFamily="18" charset="0"/>
              </a:rPr>
              <a:t>Şirketimizin en değerli varlığı çalışanlarımızdır. İş ve özel yaşamınızda sürekli başarılı olmanız dileğimizdir. Verimli çalışma ve katkılarınızla şirketimizde etkinlik göstereceğinizden eminiz. Elinizdeki bu kitap çalışan ve işyeri olarak belirli bir düzen içinde çalışmamızı sağlayacak asgari kurallar ile DEMİRIŞIK hakkında genel bilgileri kapsamakta olup, iş hayatınızı verimli ve olumlu yönde sürdürmenize yardımcı olabilmek için hazırlanmıştır. Şirketimizin birer çalışanı olarak, hep birlikte şirketimizi daha da iyi noktalara taşıyacağımıza inanıyoruz.</a:t>
            </a:r>
          </a:p>
          <a:p>
            <a:endParaRPr lang="tr-TR" dirty="0">
              <a:cs typeface="Times New Roman" panose="02020603050405020304" pitchFamily="18" charset="0"/>
            </a:endParaRPr>
          </a:p>
          <a:p>
            <a:r>
              <a:rPr lang="tr-TR" sz="1800" dirty="0">
                <a:cs typeface="Times New Roman" panose="02020603050405020304" pitchFamily="18" charset="0"/>
              </a:rPr>
              <a:t> Aramıza tekrar </a:t>
            </a:r>
            <a:r>
              <a:rPr lang="tr-TR" sz="1800" dirty="0" err="1">
                <a:cs typeface="Times New Roman" panose="02020603050405020304" pitchFamily="18" charset="0"/>
              </a:rPr>
              <a:t>hoşgeldiniz</a:t>
            </a:r>
            <a:r>
              <a:rPr lang="tr-TR" sz="1800" dirty="0">
                <a:cs typeface="Times New Roman" panose="02020603050405020304" pitchFamily="18" charset="0"/>
              </a:rPr>
              <a:t> der, başarılı ve huzurlu bir iş hayatı dileriz. </a:t>
            </a:r>
            <a:endParaRPr lang="tr-TR" dirty="0">
              <a:cs typeface="Times New Roman" panose="02020603050405020304" pitchFamily="18" charset="0"/>
            </a:endParaRPr>
          </a:p>
          <a:p>
            <a:endParaRPr lang="tr-TR" sz="1800" dirty="0">
              <a:cs typeface="Times New Roman" panose="02020603050405020304" pitchFamily="18" charset="0"/>
            </a:endParaRPr>
          </a:p>
          <a:p>
            <a:r>
              <a:rPr lang="tr-TR" sz="1800" dirty="0">
                <a:cs typeface="Times New Roman" panose="02020603050405020304" pitchFamily="18" charset="0"/>
              </a:rPr>
              <a:t>DEMİRIŞIK Yönetim Kurulu</a:t>
            </a:r>
            <a:endParaRPr lang="tr-TR" dirty="0">
              <a:cs typeface="Times New Roman" panose="02020603050405020304" pitchFamily="18" charset="0"/>
            </a:endParaRPr>
          </a:p>
        </p:txBody>
      </p:sp>
    </p:spTree>
    <p:extLst>
      <p:ext uri="{BB962C8B-B14F-4D97-AF65-F5344CB8AC3E}">
        <p14:creationId xmlns:p14="http://schemas.microsoft.com/office/powerpoint/2010/main" val="4211907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5C4582B2-46E9-2FF6-DB1A-105B9D2A0E63}"/>
              </a:ext>
            </a:extLst>
          </p:cNvPr>
          <p:cNvSpPr txBox="1"/>
          <p:nvPr/>
        </p:nvSpPr>
        <p:spPr>
          <a:xfrm>
            <a:off x="710214" y="435006"/>
            <a:ext cx="10946167" cy="5355312"/>
          </a:xfrm>
          <a:prstGeom prst="rect">
            <a:avLst/>
          </a:prstGeom>
          <a:noFill/>
        </p:spPr>
        <p:txBody>
          <a:bodyPr wrap="square" rtlCol="0">
            <a:spAutoFit/>
          </a:bodyPr>
          <a:lstStyle/>
          <a:p>
            <a:pPr marL="285750" marR="136525" indent="-285750" algn="just">
              <a:buFont typeface="Arial" panose="020B0604020202020204" pitchFamily="34" charset="0"/>
              <a:buChar char="•"/>
            </a:pPr>
            <a:r>
              <a:rPr lang="tr-TR" sz="1800" dirty="0">
                <a:effectLst/>
                <a:ea typeface="Times New Roman" panose="02020603050405020304" pitchFamily="18" charset="0"/>
              </a:rPr>
              <a:t>İşçi kendi isteği veya işi savsaması yüzünden işin güvenliğini tehlikeye düşürecek davranış içerisine giremez.</a:t>
            </a:r>
          </a:p>
          <a:p>
            <a:pPr marL="285750" indent="-285750">
              <a:buFont typeface="Arial" panose="020B0604020202020204" pitchFamily="34" charset="0"/>
              <a:buChar char="•"/>
            </a:pPr>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işyerinin malı olan ve eli altında bulunan makineler ve tesisatı kötüye kullanamaz, hasara ve kayba uğratamaz.</a:t>
            </a:r>
          </a:p>
          <a:p>
            <a:pPr marL="285750" indent="-285750">
              <a:buFont typeface="Arial" panose="020B0604020202020204" pitchFamily="34" charset="0"/>
              <a:buChar char="•"/>
            </a:pPr>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işe alınırken kendisinden istenen evrakları işbaşı yapmadan eksiksiz olarak personel servisine vermek zorundadır.</a:t>
            </a:r>
          </a:p>
          <a:p>
            <a:pPr marL="285750" indent="-285750">
              <a:buFont typeface="Arial" panose="020B0604020202020204" pitchFamily="34" charset="0"/>
              <a:buChar char="•"/>
            </a:pPr>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sorumlu olduğu makine başından çalışma saati içerisinde amirinden izin almadan herhangi bir nedenle ayrılamaz.</a:t>
            </a:r>
          </a:p>
          <a:p>
            <a:pPr marL="285750" indent="-285750">
              <a:buFont typeface="Arial" panose="020B0604020202020204" pitchFamily="34" charset="0"/>
              <a:buChar char="•"/>
            </a:pPr>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işe alınırken, görevlendirileceği makina ve ekipmanlarla ilgili, İşçi sağlığı ve iş güvenliği açısından verilen eğitim gereğini uygulamak, uygulamalarında verilen iş güvenliği kuralları dışına çıkmamak zorundadır.</a:t>
            </a:r>
          </a:p>
          <a:p>
            <a:pPr marL="285750" marR="136525" indent="-285750" algn="just">
              <a:buFont typeface="Arial" panose="020B0604020202020204" pitchFamily="34" charset="0"/>
              <a:buChar char="•"/>
            </a:pPr>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işçi sağlığı ve iş güvenliği talimatlarına uymak ve bu talimatlar gereği işçi sağlığı ve iş güvenliği koruyucu araç, alet ve donanımları kullanmak zorundadır.</a:t>
            </a:r>
          </a:p>
          <a:p>
            <a:pPr marL="285750" marR="136525" indent="-285750" algn="just">
              <a:buFont typeface="Arial" panose="020B0604020202020204" pitchFamily="34" charset="0"/>
              <a:buChar char="•"/>
            </a:pPr>
            <a:r>
              <a:rPr lang="tr-TR" sz="1800" dirty="0">
                <a:effectLst/>
                <a:ea typeface="Times New Roman" panose="02020603050405020304" pitchFamily="18" charset="0"/>
              </a:rPr>
              <a:t> </a:t>
            </a:r>
          </a:p>
          <a:p>
            <a:pPr marL="285750" marR="136525" indent="-285750" algn="just">
              <a:buFont typeface="Arial" panose="020B0604020202020204" pitchFamily="34" charset="0"/>
              <a:buChar char="•"/>
            </a:pPr>
            <a:r>
              <a:rPr lang="tr-TR" sz="1800" dirty="0">
                <a:effectLst/>
                <a:ea typeface="Times New Roman" panose="02020603050405020304" pitchFamily="18" charset="0"/>
              </a:rPr>
              <a:t>İşçi yukarıda belirtilen kuralları uygulamamasından dolayı oluşan maddi ve manevi mağduriyetlerinden kendisinin sorumlu olacağını taahhüt eder.  </a:t>
            </a:r>
          </a:p>
        </p:txBody>
      </p:sp>
    </p:spTree>
    <p:extLst>
      <p:ext uri="{BB962C8B-B14F-4D97-AF65-F5344CB8AC3E}">
        <p14:creationId xmlns:p14="http://schemas.microsoft.com/office/powerpoint/2010/main" val="3141734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F3D74AEA-C8D7-3E1B-9171-8431D7D2F8FE}"/>
              </a:ext>
            </a:extLst>
          </p:cNvPr>
          <p:cNvSpPr txBox="1"/>
          <p:nvPr/>
        </p:nvSpPr>
        <p:spPr>
          <a:xfrm>
            <a:off x="949911" y="1748901"/>
            <a:ext cx="9605639" cy="1754326"/>
          </a:xfrm>
          <a:prstGeom prst="rect">
            <a:avLst/>
          </a:prstGeom>
          <a:noFill/>
        </p:spPr>
        <p:txBody>
          <a:bodyPr wrap="square" rtlCol="0">
            <a:spAutoFit/>
          </a:bodyPr>
          <a:lstStyle/>
          <a:p>
            <a:r>
              <a:rPr lang="tr-TR" dirty="0"/>
              <a:t>KIYAFET KURALLARI  </a:t>
            </a:r>
          </a:p>
          <a:p>
            <a:endParaRPr lang="tr-TR" dirty="0"/>
          </a:p>
          <a:p>
            <a:pPr marL="285750" indent="-285750">
              <a:buFont typeface="Arial" panose="020B0604020202020204" pitchFamily="34" charset="0"/>
              <a:buChar char="•"/>
            </a:pPr>
            <a:r>
              <a:rPr lang="tr-TR" dirty="0"/>
              <a:t>3.kişilere karşı şirketin temsili </a:t>
            </a:r>
            <a:r>
              <a:rPr lang="tr-TR" dirty="0" err="1"/>
              <a:t>sözkonusu</a:t>
            </a:r>
            <a:r>
              <a:rPr lang="tr-TR" dirty="0"/>
              <a:t> olunduğunda kurumsal iş kıyafetleri giyilmelidir.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Görev tanımı içeriğine göre bazı çalışanlarımızın görev alanlarında iş kıyafeti, üniforma veya önlük vb. giysileri kullanmaları gerekmektedir.</a:t>
            </a:r>
          </a:p>
        </p:txBody>
      </p:sp>
    </p:spTree>
    <p:extLst>
      <p:ext uri="{BB962C8B-B14F-4D97-AF65-F5344CB8AC3E}">
        <p14:creationId xmlns:p14="http://schemas.microsoft.com/office/powerpoint/2010/main" val="244366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FEB1EBE8-0911-8919-6CC6-D705F6BA2FAE}"/>
              </a:ext>
            </a:extLst>
          </p:cNvPr>
          <p:cNvSpPr txBox="1"/>
          <p:nvPr/>
        </p:nvSpPr>
        <p:spPr>
          <a:xfrm>
            <a:off x="683582" y="958788"/>
            <a:ext cx="10306974" cy="5078313"/>
          </a:xfrm>
          <a:prstGeom prst="rect">
            <a:avLst/>
          </a:prstGeom>
          <a:noFill/>
        </p:spPr>
        <p:txBody>
          <a:bodyPr wrap="square" rtlCol="0">
            <a:spAutoFit/>
          </a:bodyPr>
          <a:lstStyle/>
          <a:p>
            <a:r>
              <a:rPr lang="tr-TR" dirty="0"/>
              <a:t>İŞ SAĞLIĞI VE GÜVENLİĞİ </a:t>
            </a:r>
          </a:p>
          <a:p>
            <a:pPr marL="285750" indent="-285750">
              <a:buFont typeface="Arial" panose="020B0604020202020204" pitchFamily="34" charset="0"/>
              <a:buChar char="•"/>
            </a:pPr>
            <a:r>
              <a:rPr lang="tr-TR" dirty="0"/>
              <a:t> İşbaşı yapan personelimize görevine başlamadan, iş sağlığı ve güvenliği eğitimi ile görevine ilişkin gerekli eğitimler verilir.</a:t>
            </a:r>
          </a:p>
          <a:p>
            <a:pPr marL="285750" indent="-285750">
              <a:buFont typeface="Arial" panose="020B0604020202020204" pitchFamily="34" charset="0"/>
              <a:buChar char="•"/>
            </a:pPr>
            <a:r>
              <a:rPr lang="tr-TR" dirty="0"/>
              <a:t>İşyerinde tüm çalışanlar, sağlık ve güvenliğin korunması ve geliştirilmesi amacıyla iş sağlığı ve güvenliği kurallarına, yasaklara, alınan karar ve tedbirlere uymak zorundadırlar</a:t>
            </a:r>
          </a:p>
          <a:p>
            <a:pPr marL="285750" indent="-285750">
              <a:buFont typeface="Arial" panose="020B0604020202020204" pitchFamily="34" charset="0"/>
              <a:buChar char="•"/>
            </a:pPr>
            <a:r>
              <a:rPr lang="tr-TR" dirty="0"/>
              <a:t>İş Sağlığı ve güvenliği için sağlanmış olan kişisel koruyucu donanımları kullanmaları, kendilerini ve diğer işçileri tehlikeye sokacak hareketlerde bulunmamaları gerekmektedir. </a:t>
            </a:r>
          </a:p>
          <a:p>
            <a:endParaRPr lang="tr-TR" dirty="0"/>
          </a:p>
          <a:p>
            <a:r>
              <a:rPr lang="tr-TR" dirty="0"/>
              <a:t> İş Sağlığı ve İş Güvenliği Çalışmalarının Amaçları; </a:t>
            </a:r>
          </a:p>
          <a:p>
            <a:endParaRPr lang="tr-TR" dirty="0"/>
          </a:p>
          <a:p>
            <a:pPr marL="285750" indent="-285750">
              <a:buFont typeface="Arial" panose="020B0604020202020204" pitchFamily="34" charset="0"/>
              <a:buChar char="•"/>
            </a:pPr>
            <a:r>
              <a:rPr lang="tr-TR" dirty="0"/>
              <a:t>İş kazalarını ve meslek Hastalıklarını önlemek,</a:t>
            </a:r>
          </a:p>
          <a:p>
            <a:pPr marL="285750" indent="-285750">
              <a:buFont typeface="Arial" panose="020B0604020202020204" pitchFamily="34" charset="0"/>
              <a:buChar char="•"/>
            </a:pPr>
            <a:r>
              <a:rPr lang="tr-TR" dirty="0"/>
              <a:t>Ortamdan doğabilecek kötü etkileri gidermek, </a:t>
            </a:r>
          </a:p>
          <a:p>
            <a:pPr marL="285750" indent="-285750">
              <a:buFont typeface="Arial" panose="020B0604020202020204" pitchFamily="34" charset="0"/>
              <a:buChar char="•"/>
            </a:pPr>
            <a:r>
              <a:rPr lang="tr-TR" dirty="0"/>
              <a:t>Çalışma ortamını sağlıklı hale getirmek, </a:t>
            </a:r>
          </a:p>
          <a:p>
            <a:pPr marL="285750" indent="-285750">
              <a:buFont typeface="Arial" panose="020B0604020202020204" pitchFamily="34" charset="0"/>
              <a:buChar char="•"/>
            </a:pPr>
            <a:r>
              <a:rPr lang="tr-TR" dirty="0"/>
              <a:t>Çalışma verimini ve kalitesini artırmak,</a:t>
            </a:r>
          </a:p>
          <a:p>
            <a:pPr marL="285750" indent="-285750">
              <a:buFont typeface="Arial" panose="020B0604020202020204" pitchFamily="34" charset="0"/>
              <a:buChar char="•"/>
            </a:pPr>
            <a:r>
              <a:rPr lang="tr-TR" dirty="0"/>
              <a:t>Muhtemel bir yangın riskine karşı her türlü tedbiri almak, </a:t>
            </a:r>
          </a:p>
          <a:p>
            <a:pPr marL="285750" indent="-285750">
              <a:buFont typeface="Arial" panose="020B0604020202020204" pitchFamily="34" charset="0"/>
              <a:buChar char="•"/>
            </a:pPr>
            <a:r>
              <a:rPr lang="tr-TR" dirty="0"/>
              <a:t>İşletmede yangın riskini en az seviyeye indirerek, rahat ve huzurlu çalışma şartlarını sağlamak, </a:t>
            </a:r>
          </a:p>
          <a:p>
            <a:pPr marL="285750" indent="-285750">
              <a:buFont typeface="Arial" panose="020B0604020202020204" pitchFamily="34" charset="0"/>
              <a:buChar char="•"/>
            </a:pPr>
            <a:r>
              <a:rPr lang="tr-TR" dirty="0"/>
              <a:t>Yangın öncesi ve sonrasında yapılacak işlemlerle görevli kişilerin ve araçların uygun kullanılmasını sağlamaktır.</a:t>
            </a:r>
          </a:p>
        </p:txBody>
      </p:sp>
    </p:spTree>
    <p:extLst>
      <p:ext uri="{BB962C8B-B14F-4D97-AF65-F5344CB8AC3E}">
        <p14:creationId xmlns:p14="http://schemas.microsoft.com/office/powerpoint/2010/main" val="376969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AD126FC3-BC82-8816-8BEB-E228F1370AE7}"/>
              </a:ext>
            </a:extLst>
          </p:cNvPr>
          <p:cNvSpPr txBox="1"/>
          <p:nvPr/>
        </p:nvSpPr>
        <p:spPr>
          <a:xfrm>
            <a:off x="852256" y="798990"/>
            <a:ext cx="10706470" cy="2585323"/>
          </a:xfrm>
          <a:prstGeom prst="rect">
            <a:avLst/>
          </a:prstGeom>
          <a:noFill/>
        </p:spPr>
        <p:txBody>
          <a:bodyPr wrap="square" rtlCol="0">
            <a:spAutoFit/>
          </a:bodyPr>
          <a:lstStyle/>
          <a:p>
            <a:r>
              <a:rPr lang="tr-TR" dirty="0"/>
              <a:t>SONSÖZ </a:t>
            </a:r>
          </a:p>
          <a:p>
            <a:endParaRPr lang="tr-TR" dirty="0"/>
          </a:p>
          <a:p>
            <a:r>
              <a:rPr lang="tr-TR" dirty="0"/>
              <a:t>Çalışan işe başladığında bu kitap çalışana </a:t>
            </a:r>
            <a:r>
              <a:rPr lang="tr-TR" dirty="0" err="1"/>
              <a:t>email</a:t>
            </a:r>
            <a:r>
              <a:rPr lang="tr-TR" dirty="0"/>
              <a:t> veya </a:t>
            </a:r>
            <a:r>
              <a:rPr lang="tr-TR" dirty="0" err="1"/>
              <a:t>whatssap</a:t>
            </a:r>
            <a:r>
              <a:rPr lang="tr-TR" dirty="0"/>
              <a:t> yolu ile teslim edilir. Çalışmakta olan ve yeni işe başlayan her çalışan bu hükümleri kabul etmiş sayılır ve uymakla sorumludur.</a:t>
            </a:r>
          </a:p>
          <a:p>
            <a:r>
              <a:rPr lang="tr-TR" dirty="0"/>
              <a:t> </a:t>
            </a:r>
          </a:p>
          <a:p>
            <a:r>
              <a:rPr lang="tr-TR" dirty="0"/>
              <a:t>Bu el kitabı yürürlüğe girdiği EKİM 2022 tarihinden itibaren geçerli olup, bundan önceki dönemde konu ile ilgili olarak hazırlanmış ve de bu el kitabına aykırı ve farklı hükümler taşıyan tüm </a:t>
            </a:r>
            <a:r>
              <a:rPr lang="tr-TR" dirty="0" err="1"/>
              <a:t>dökümanlar</a:t>
            </a:r>
            <a:r>
              <a:rPr lang="tr-TR" dirty="0"/>
              <a:t> yürürlükten kalkar.</a:t>
            </a:r>
          </a:p>
          <a:p>
            <a:r>
              <a:rPr lang="tr-TR" dirty="0"/>
              <a:t> </a:t>
            </a:r>
          </a:p>
          <a:p>
            <a:r>
              <a:rPr lang="tr-TR" dirty="0"/>
              <a:t>Bu kitabın her hakkı saklıdır. İzinsiz kopyalanamaz ve çoğaltılamaz</a:t>
            </a:r>
          </a:p>
        </p:txBody>
      </p:sp>
    </p:spTree>
    <p:extLst>
      <p:ext uri="{BB962C8B-B14F-4D97-AF65-F5344CB8AC3E}">
        <p14:creationId xmlns:p14="http://schemas.microsoft.com/office/powerpoint/2010/main" val="349740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AD126FC3-BC82-8816-8BEB-E228F1370AE7}"/>
              </a:ext>
            </a:extLst>
          </p:cNvPr>
          <p:cNvSpPr txBox="1"/>
          <p:nvPr/>
        </p:nvSpPr>
        <p:spPr>
          <a:xfrm>
            <a:off x="852256" y="798990"/>
            <a:ext cx="10706470" cy="369332"/>
          </a:xfrm>
          <a:prstGeom prst="rect">
            <a:avLst/>
          </a:prstGeom>
          <a:noFill/>
        </p:spPr>
        <p:txBody>
          <a:bodyPr wrap="square" rtlCol="0">
            <a:spAutoFit/>
          </a:bodyPr>
          <a:lstStyle/>
          <a:p>
            <a:r>
              <a:rPr lang="tr-TR" dirty="0"/>
              <a:t>ARKA KAPAK</a:t>
            </a:r>
          </a:p>
        </p:txBody>
      </p:sp>
    </p:spTree>
    <p:extLst>
      <p:ext uri="{BB962C8B-B14F-4D97-AF65-F5344CB8AC3E}">
        <p14:creationId xmlns:p14="http://schemas.microsoft.com/office/powerpoint/2010/main" val="51882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6B762AB5-A02D-3489-1D11-CD1745AFAC1C}"/>
              </a:ext>
            </a:extLst>
          </p:cNvPr>
          <p:cNvSpPr txBox="1"/>
          <p:nvPr/>
        </p:nvSpPr>
        <p:spPr>
          <a:xfrm>
            <a:off x="941033" y="2470880"/>
            <a:ext cx="10342484" cy="2031325"/>
          </a:xfrm>
          <a:prstGeom prst="rect">
            <a:avLst/>
          </a:prstGeom>
          <a:noFill/>
        </p:spPr>
        <p:txBody>
          <a:bodyPr wrap="square" rtlCol="0">
            <a:spAutoFit/>
          </a:bodyPr>
          <a:lstStyle/>
          <a:p>
            <a:pPr algn="just"/>
            <a:r>
              <a:rPr lang="tr-TR" sz="1800" dirty="0">
                <a:ln w="0"/>
                <a:effectLst>
                  <a:outerShdw blurRad="38100" dist="19050" dir="2700000" algn="tl" rotWithShape="0">
                    <a:schemeClr val="dk1">
                      <a:alpha val="40000"/>
                    </a:schemeClr>
                  </a:outerShdw>
                </a:effectLst>
                <a:cs typeface="Times New Roman" panose="02020603050405020304" pitchFamily="18" charset="0"/>
              </a:rPr>
              <a:t>1.HAKKIMIZDA</a:t>
            </a:r>
          </a:p>
          <a:p>
            <a:pPr algn="just"/>
            <a:endParaRPr lang="tr-TR" dirty="0">
              <a:cs typeface="Times New Roman" panose="02020603050405020304" pitchFamily="18" charset="0"/>
            </a:endParaRPr>
          </a:p>
          <a:p>
            <a:pPr algn="just"/>
            <a:endParaRPr lang="tr-TR" sz="1800" i="0" dirty="0">
              <a:effectLst/>
              <a:cs typeface="Times New Roman" panose="02020603050405020304" pitchFamily="18" charset="0"/>
            </a:endParaRPr>
          </a:p>
          <a:p>
            <a:pPr algn="just"/>
            <a:r>
              <a:rPr lang="tr-TR" sz="1800" i="0" dirty="0">
                <a:effectLst/>
                <a:cs typeface="Times New Roman" panose="02020603050405020304" pitchFamily="18" charset="0"/>
              </a:rPr>
              <a:t>İzmir ve Türkiye’nin en önemli hazır giyim ihracatçıları arasında bulunan </a:t>
            </a:r>
            <a:r>
              <a:rPr lang="tr-TR" sz="1800" i="0" dirty="0" err="1">
                <a:effectLst/>
                <a:cs typeface="Times New Roman" panose="02020603050405020304" pitchFamily="18" charset="0"/>
              </a:rPr>
              <a:t>Demirışık</a:t>
            </a:r>
            <a:r>
              <a:rPr lang="tr-TR" sz="1800" i="0" dirty="0">
                <a:effectLst/>
                <a:cs typeface="Times New Roman" panose="02020603050405020304" pitchFamily="18" charset="0"/>
              </a:rPr>
              <a:t> Tekstil A.Ş. 1983 yılında iç piyasa markası SARP JEANS adı altında üretimine Türkiye’nin batıya açılan güzel şehri İzmir’de başlamıştır. Firma üretimini büyüterek 1986 yılında ihracat yapma kararı almış ve o yıldan beri Avrupa’daki birçok başarılı markaya ihracat yapmaktadır. </a:t>
            </a:r>
          </a:p>
        </p:txBody>
      </p:sp>
    </p:spTree>
    <p:extLst>
      <p:ext uri="{BB962C8B-B14F-4D97-AF65-F5344CB8AC3E}">
        <p14:creationId xmlns:p14="http://schemas.microsoft.com/office/powerpoint/2010/main" val="113613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 name="Metin kutusu 2">
            <a:extLst>
              <a:ext uri="{FF2B5EF4-FFF2-40B4-BE49-F238E27FC236}">
                <a16:creationId xmlns:a16="http://schemas.microsoft.com/office/drawing/2014/main" id="{86EA20C9-8345-C522-9AD8-7F15817842CD}"/>
              </a:ext>
            </a:extLst>
          </p:cNvPr>
          <p:cNvSpPr txBox="1"/>
          <p:nvPr/>
        </p:nvSpPr>
        <p:spPr>
          <a:xfrm>
            <a:off x="579422" y="316871"/>
            <a:ext cx="10755517" cy="7417415"/>
          </a:xfrm>
          <a:prstGeom prst="rect">
            <a:avLst/>
          </a:prstGeom>
          <a:noFill/>
        </p:spPr>
        <p:txBody>
          <a:bodyPr wrap="square" rtlCol="0">
            <a:spAutoFit/>
          </a:bodyPr>
          <a:lstStyle/>
          <a:p>
            <a:r>
              <a:rPr lang="tr-TR" dirty="0">
                <a:ln w="0"/>
                <a:solidFill>
                  <a:schemeClr val="tx1">
                    <a:lumMod val="85000"/>
                    <a:lumOff val="15000"/>
                  </a:schemeClr>
                </a:solidFill>
                <a:effectLst>
                  <a:outerShdw blurRad="38100" dist="19050" dir="2700000" algn="tl" rotWithShape="0">
                    <a:schemeClr val="dk1">
                      <a:alpha val="40000"/>
                    </a:schemeClr>
                  </a:outerShdw>
                </a:effectLst>
              </a:rPr>
              <a:t>MİSYONUMUZ</a:t>
            </a:r>
          </a:p>
          <a:p>
            <a:endParaRPr lang="tr-TR" dirty="0">
              <a:ln w="0"/>
              <a:solidFill>
                <a:schemeClr val="tx1">
                  <a:lumMod val="85000"/>
                  <a:lumOff val="15000"/>
                </a:schemeClr>
              </a:solidFill>
              <a:effectLst>
                <a:outerShdw blurRad="38100" dist="19050" dir="2700000" algn="tl" rotWithShape="0">
                  <a:schemeClr val="dk1">
                    <a:alpha val="40000"/>
                  </a:schemeClr>
                </a:outerShdw>
              </a:effectLst>
            </a:endParaRPr>
          </a:p>
          <a:p>
            <a:r>
              <a:rPr lang="tr-TR" dirty="0">
                <a:ln w="0"/>
                <a:solidFill>
                  <a:schemeClr val="tx1">
                    <a:lumMod val="85000"/>
                    <a:lumOff val="15000"/>
                  </a:schemeClr>
                </a:solidFill>
                <a:effectLst>
                  <a:outerShdw blurRad="38100" dist="19050" dir="2700000" algn="tl" rotWithShape="0">
                    <a:schemeClr val="dk1">
                      <a:alpha val="40000"/>
                    </a:schemeClr>
                  </a:outerShdw>
                </a:effectLst>
              </a:rPr>
              <a:t>"Gelecek nesillerimiz için sürdürülebilir ağır dokumalı hazır giyim anlayışını yaratan ürünler üretirken; doğru kalite ve fiyat oranını sağlayarak, sürdürülebilir üretim teknikleri ve güncellemelerini takip ederek; üretimde müşteri beklentilerini en üst düzeyde karşılamak ve müşteri memnuniyeti sağlamak. «</a:t>
            </a:r>
          </a:p>
          <a:p>
            <a:endParaRPr lang="tr-TR" dirty="0">
              <a:ln w="0"/>
              <a:solidFill>
                <a:schemeClr val="tx1">
                  <a:lumMod val="85000"/>
                  <a:lumOff val="15000"/>
                </a:schemeClr>
              </a:solidFill>
              <a:effectLst>
                <a:outerShdw blurRad="38100" dist="19050" dir="2700000" algn="tl" rotWithShape="0">
                  <a:schemeClr val="dk1">
                    <a:alpha val="40000"/>
                  </a:schemeClr>
                </a:outerShdw>
              </a:effectLst>
            </a:endParaRPr>
          </a:p>
          <a:p>
            <a:endParaRPr lang="tr-TR" dirty="0">
              <a:ln w="0"/>
              <a:solidFill>
                <a:schemeClr val="tx1">
                  <a:lumMod val="85000"/>
                  <a:lumOff val="15000"/>
                </a:schemeClr>
              </a:solidFill>
              <a:effectLst>
                <a:outerShdw blurRad="38100" dist="19050" dir="2700000" algn="tl" rotWithShape="0">
                  <a:schemeClr val="dk1">
                    <a:alpha val="40000"/>
                  </a:schemeClr>
                </a:outerShdw>
              </a:effectLst>
            </a:endParaRPr>
          </a:p>
          <a:p>
            <a:r>
              <a:rPr lang="tr-TR" dirty="0">
                <a:ln w="0"/>
                <a:solidFill>
                  <a:schemeClr val="tx1">
                    <a:lumMod val="85000"/>
                    <a:lumOff val="15000"/>
                  </a:schemeClr>
                </a:solidFill>
                <a:effectLst>
                  <a:outerShdw blurRad="38100" dist="19050" dir="2700000" algn="tl" rotWithShape="0">
                    <a:schemeClr val="dk1">
                      <a:alpha val="40000"/>
                    </a:schemeClr>
                  </a:outerShdw>
                </a:effectLst>
              </a:rPr>
              <a:t>VİZYONUMUZ</a:t>
            </a:r>
          </a:p>
          <a:p>
            <a:r>
              <a:rPr lang="tr-TR" dirty="0">
                <a:ln w="0"/>
                <a:solidFill>
                  <a:schemeClr val="tx1">
                    <a:lumMod val="85000"/>
                    <a:lumOff val="15000"/>
                  </a:schemeClr>
                </a:solidFill>
                <a:effectLst>
                  <a:outerShdw blurRad="38100" dist="19050" dir="2700000" algn="tl" rotWithShape="0">
                    <a:schemeClr val="dk1">
                      <a:alpha val="40000"/>
                    </a:schemeClr>
                  </a:outerShdw>
                </a:effectLst>
              </a:rPr>
              <a:t>"Kaliteli ve yenilikçi üretim yaparak, ağır dokumalı hazır giyim ihracatında bütün dünya markaları tarafından tanınan ve takdir gören; tedarikçileriyle birlikte çevreye duyarlı saygılı üretim zinciriyle ve teknikleriyle sektörünün en beğenilen ihracatçısı olmak. «</a:t>
            </a:r>
          </a:p>
          <a:p>
            <a:endParaRPr lang="tr-TR" dirty="0">
              <a:ln w="0"/>
              <a:solidFill>
                <a:schemeClr val="tx1">
                  <a:lumMod val="85000"/>
                  <a:lumOff val="15000"/>
                </a:schemeClr>
              </a:solidFill>
              <a:effectLst>
                <a:outerShdw blurRad="38100" dist="19050" dir="2700000" algn="tl" rotWithShape="0">
                  <a:schemeClr val="dk1">
                    <a:alpha val="40000"/>
                  </a:schemeClr>
                </a:outerShdw>
              </a:effectLst>
            </a:endParaRPr>
          </a:p>
          <a:p>
            <a:endParaRPr lang="tr-TR" dirty="0">
              <a:ln w="0"/>
              <a:solidFill>
                <a:schemeClr val="tx1">
                  <a:lumMod val="85000"/>
                  <a:lumOff val="15000"/>
                </a:schemeClr>
              </a:solidFill>
              <a:effectLst>
                <a:outerShdw blurRad="38100" dist="19050" dir="2700000" algn="tl" rotWithShape="0">
                  <a:schemeClr val="dk1">
                    <a:alpha val="40000"/>
                  </a:schemeClr>
                </a:outerShdw>
              </a:effectLst>
            </a:endParaRPr>
          </a:p>
          <a:p>
            <a:endParaRPr lang="tr-TR" dirty="0">
              <a:ln w="0"/>
              <a:solidFill>
                <a:schemeClr val="tx1">
                  <a:lumMod val="85000"/>
                  <a:lumOff val="15000"/>
                </a:schemeClr>
              </a:solidFill>
              <a:effectLst>
                <a:outerShdw blurRad="38100" dist="19050" dir="2700000" algn="tl" rotWithShape="0">
                  <a:schemeClr val="dk1">
                    <a:alpha val="40000"/>
                  </a:schemeClr>
                </a:outerShdw>
              </a:effectLst>
            </a:endParaRPr>
          </a:p>
          <a:p>
            <a:r>
              <a:rPr lang="tr-TR" dirty="0">
                <a:ln w="0"/>
                <a:solidFill>
                  <a:schemeClr val="tx1">
                    <a:lumMod val="85000"/>
                    <a:lumOff val="15000"/>
                  </a:schemeClr>
                </a:solidFill>
                <a:effectLst>
                  <a:outerShdw blurRad="38100" dist="19050" dir="2700000" algn="tl" rotWithShape="0">
                    <a:schemeClr val="dk1">
                      <a:alpha val="40000"/>
                    </a:schemeClr>
                  </a:outerShdw>
                </a:effectLst>
              </a:rPr>
              <a:t>DEĞERLERİMİZ;</a:t>
            </a:r>
          </a:p>
          <a:p>
            <a:endParaRPr lang="tr-TR" dirty="0">
              <a:ln w="0"/>
              <a:solidFill>
                <a:schemeClr val="tx1">
                  <a:lumMod val="85000"/>
                  <a:lumOff val="15000"/>
                </a:schemeClr>
              </a:solidFill>
              <a:effectLst>
                <a:outerShdw blurRad="38100" dist="19050" dir="2700000" algn="tl" rotWithShape="0">
                  <a:schemeClr val="dk1">
                    <a:alpha val="40000"/>
                  </a:schemeClr>
                </a:outerShdw>
              </a:effectLst>
            </a:endParaRPr>
          </a:p>
          <a:p>
            <a:pPr marL="171450" indent="-171450">
              <a:buFont typeface="Arial" panose="020B0604020202020204" pitchFamily="34" charset="0"/>
              <a:buChar char="•"/>
            </a:pPr>
            <a:r>
              <a:rPr lang="tr-TR" dirty="0">
                <a:ln w="0"/>
                <a:solidFill>
                  <a:schemeClr val="tx1">
                    <a:lumMod val="85000"/>
                    <a:lumOff val="15000"/>
                  </a:schemeClr>
                </a:solidFill>
                <a:effectLst>
                  <a:outerShdw blurRad="38100" dist="19050" dir="2700000" algn="tl" rotWithShape="0">
                    <a:schemeClr val="dk1">
                      <a:alpha val="40000"/>
                    </a:schemeClr>
                  </a:outerShdw>
                </a:effectLst>
              </a:rPr>
              <a:t>Adil bir yönetim</a:t>
            </a:r>
          </a:p>
          <a:p>
            <a:pPr marL="171450" indent="-171450">
              <a:buFont typeface="Arial" panose="020B0604020202020204" pitchFamily="34" charset="0"/>
              <a:buChar char="•"/>
            </a:pPr>
            <a:r>
              <a:rPr lang="tr-TR" dirty="0">
                <a:ln w="0"/>
                <a:solidFill>
                  <a:schemeClr val="tx1">
                    <a:lumMod val="85000"/>
                    <a:lumOff val="15000"/>
                  </a:schemeClr>
                </a:solidFill>
                <a:effectLst>
                  <a:outerShdw blurRad="38100" dist="19050" dir="2700000" algn="tl" rotWithShape="0">
                    <a:schemeClr val="dk1">
                      <a:alpha val="40000"/>
                    </a:schemeClr>
                  </a:outerShdw>
                </a:effectLst>
              </a:rPr>
              <a:t>Yasalara tam uyum</a:t>
            </a:r>
          </a:p>
          <a:p>
            <a:pPr marL="171450" indent="-171450">
              <a:buFont typeface="Arial" panose="020B0604020202020204" pitchFamily="34" charset="0"/>
              <a:buChar char="•"/>
            </a:pPr>
            <a:r>
              <a:rPr lang="tr-TR" dirty="0">
                <a:ln w="0"/>
                <a:solidFill>
                  <a:schemeClr val="tx1">
                    <a:lumMod val="85000"/>
                    <a:lumOff val="15000"/>
                  </a:schemeClr>
                </a:solidFill>
                <a:effectLst>
                  <a:outerShdw blurRad="38100" dist="19050" dir="2700000" algn="tl" rotWithShape="0">
                    <a:schemeClr val="dk1">
                      <a:alpha val="40000"/>
                    </a:schemeClr>
                  </a:outerShdw>
                </a:effectLst>
              </a:rPr>
              <a:t>Çalışana, çevreye, topluma saygı</a:t>
            </a:r>
          </a:p>
          <a:p>
            <a:pPr marL="171450" indent="-171450">
              <a:buFont typeface="Arial" panose="020B0604020202020204" pitchFamily="34" charset="0"/>
              <a:buChar char="•"/>
            </a:pPr>
            <a:r>
              <a:rPr lang="tr-TR" dirty="0">
                <a:ln w="0"/>
                <a:solidFill>
                  <a:schemeClr val="tx1">
                    <a:lumMod val="85000"/>
                    <a:lumOff val="15000"/>
                  </a:schemeClr>
                </a:solidFill>
                <a:effectLst>
                  <a:outerShdw blurRad="38100" dist="19050" dir="2700000" algn="tl" rotWithShape="0">
                    <a:schemeClr val="dk1">
                      <a:alpha val="40000"/>
                    </a:schemeClr>
                  </a:outerShdw>
                </a:effectLst>
              </a:rPr>
              <a:t>Irk, etnik köken, dil, din, kanaat, cinsiyet ayrımcılığı yapmamak</a:t>
            </a:r>
          </a:p>
          <a:p>
            <a:pPr marL="171450" indent="-171450">
              <a:buFont typeface="Arial" panose="020B0604020202020204" pitchFamily="34" charset="0"/>
              <a:buChar char="•"/>
            </a:pPr>
            <a:r>
              <a:rPr lang="tr-TR" dirty="0">
                <a:ln w="0"/>
                <a:solidFill>
                  <a:schemeClr val="tx1">
                    <a:lumMod val="85000"/>
                    <a:lumOff val="15000"/>
                  </a:schemeClr>
                </a:solidFill>
                <a:effectLst>
                  <a:outerShdw blurRad="38100" dist="19050" dir="2700000" algn="tl" rotWithShape="0">
                    <a:schemeClr val="dk1">
                      <a:alpha val="40000"/>
                    </a:schemeClr>
                  </a:outerShdw>
                </a:effectLst>
              </a:rPr>
              <a:t>Sürekli iyileşme</a:t>
            </a:r>
          </a:p>
          <a:p>
            <a:pPr marL="171450" indent="-171450">
              <a:buFont typeface="Arial" panose="020B0604020202020204" pitchFamily="34" charset="0"/>
              <a:buChar char="•"/>
            </a:pPr>
            <a:r>
              <a:rPr lang="tr-TR" dirty="0">
                <a:ln w="0"/>
                <a:solidFill>
                  <a:schemeClr val="tx1">
                    <a:lumMod val="85000"/>
                    <a:lumOff val="15000"/>
                  </a:schemeClr>
                </a:solidFill>
                <a:effectLst>
                  <a:outerShdw blurRad="38100" dist="19050" dir="2700000" algn="tl" rotWithShape="0">
                    <a:schemeClr val="dk1">
                      <a:alpha val="40000"/>
                    </a:schemeClr>
                  </a:outerShdw>
                </a:effectLst>
              </a:rPr>
              <a:t>Evrensel İnsan haklarına saygı duymak</a:t>
            </a:r>
          </a:p>
          <a:p>
            <a:endParaRPr lang="tr-TR" sz="4000" b="1" dirty="0">
              <a:ln w="0"/>
              <a:solidFill>
                <a:schemeClr val="tx1">
                  <a:lumMod val="85000"/>
                  <a:lumOff val="15000"/>
                </a:schemeClr>
              </a:solidFill>
              <a:effectLst>
                <a:outerShdw blurRad="38100" dist="19050" dir="2700000" algn="tl" rotWithShape="0">
                  <a:schemeClr val="dk1">
                    <a:alpha val="40000"/>
                  </a:schemeClr>
                </a:outerShdw>
              </a:effectLst>
            </a:endParaRPr>
          </a:p>
          <a:p>
            <a:endParaRPr lang="tr-TR" sz="4000" b="1" dirty="0">
              <a:ln w="0"/>
              <a:solidFill>
                <a:schemeClr val="tx1">
                  <a:lumMod val="85000"/>
                  <a:lumOff val="1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0663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3" name="Metin kutusu 2">
            <a:extLst>
              <a:ext uri="{FF2B5EF4-FFF2-40B4-BE49-F238E27FC236}">
                <a16:creationId xmlns:a16="http://schemas.microsoft.com/office/drawing/2014/main" id="{F2343CFA-5790-B211-2E25-B36845593494}"/>
              </a:ext>
            </a:extLst>
          </p:cNvPr>
          <p:cNvSpPr txBox="1"/>
          <p:nvPr/>
        </p:nvSpPr>
        <p:spPr>
          <a:xfrm>
            <a:off x="719091" y="417250"/>
            <a:ext cx="7235301" cy="4801314"/>
          </a:xfrm>
          <a:prstGeom prst="rect">
            <a:avLst/>
          </a:prstGeom>
          <a:noFill/>
        </p:spPr>
        <p:txBody>
          <a:bodyPr wrap="square" rtlCol="0">
            <a:spAutoFit/>
          </a:bodyPr>
          <a:lstStyle/>
          <a:p>
            <a:r>
              <a:rPr lang="tr-TR" dirty="0"/>
              <a:t>2. İNSAN KAYNAKLARI POLİTİKAMIZ </a:t>
            </a:r>
          </a:p>
          <a:p>
            <a:endParaRPr lang="tr-TR" dirty="0"/>
          </a:p>
          <a:p>
            <a:pPr marL="285750" indent="-285750">
              <a:buFont typeface="Arial" panose="020B0604020202020204" pitchFamily="34" charset="0"/>
              <a:buChar char="•"/>
            </a:pPr>
            <a:r>
              <a:rPr lang="tr-TR" dirty="0"/>
              <a:t> Şirketimizin hedef ve stratejileri doğrultusunda nitelikli ve niteliksiz insan gücü alımını gerçekleştirmek,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Çalışanlarımızın motivasyonlarını ve DEMİRIŞIK’ a bağlılıklarını ön planda tutmak,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Çalışanlarımız için şeffaf ve açık bir yönetim politikası izlemek,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Sürekli eğitimlerle kişisel gelişimi desteklemek,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Verimli bir iş ortamı açısından güvenli, sağlıklı ve huzurlu bir çalışma ortamı yaratmak ve devamlılığını sağlamak.</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İnsan Kaynakları Politikamızı sürekli gözden geçirmek, güncellemek ve geliştirmek temel ilkelerimizdir. </a:t>
            </a:r>
          </a:p>
        </p:txBody>
      </p:sp>
    </p:spTree>
    <p:extLst>
      <p:ext uri="{BB962C8B-B14F-4D97-AF65-F5344CB8AC3E}">
        <p14:creationId xmlns:p14="http://schemas.microsoft.com/office/powerpoint/2010/main" val="409657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514C9C8B-216C-C3EE-A2D5-B865E1C21939}"/>
              </a:ext>
            </a:extLst>
          </p:cNvPr>
          <p:cNvSpPr txBox="1"/>
          <p:nvPr/>
        </p:nvSpPr>
        <p:spPr>
          <a:xfrm>
            <a:off x="923452" y="588475"/>
            <a:ext cx="9623219" cy="4801314"/>
          </a:xfrm>
          <a:prstGeom prst="rect">
            <a:avLst/>
          </a:prstGeom>
          <a:noFill/>
        </p:spPr>
        <p:txBody>
          <a:bodyPr wrap="square" rtlCol="0">
            <a:spAutoFit/>
          </a:bodyPr>
          <a:lstStyle/>
          <a:p>
            <a:r>
              <a:rPr lang="tr-TR" dirty="0"/>
              <a:t>3. İNSAN KAYNAKLARI YÖNETİMİ SÜRECİMİZ </a:t>
            </a:r>
          </a:p>
          <a:p>
            <a:endParaRPr lang="tr-TR" dirty="0"/>
          </a:p>
          <a:p>
            <a:r>
              <a:rPr lang="tr-TR" dirty="0"/>
              <a:t>“İnsan Kaynakları Yönetimi” sürecinin amacı, çalışanlar ile ilgili konuların belirlenmesi ve yönetilmesidir. Bu sürecin başarıyla uygulanması sonucunda:</a:t>
            </a:r>
          </a:p>
          <a:p>
            <a:endParaRPr lang="tr-TR" dirty="0"/>
          </a:p>
          <a:p>
            <a:pPr marL="285750" indent="-285750">
              <a:buFont typeface="Arial" panose="020B0604020202020204" pitchFamily="34" charset="0"/>
              <a:buChar char="•"/>
            </a:pPr>
            <a:r>
              <a:rPr lang="tr-TR" dirty="0"/>
              <a:t> İnsan kaynakları planlaması yapılır ve yönetilir,</a:t>
            </a:r>
          </a:p>
          <a:p>
            <a:pPr marL="285750" indent="-285750">
              <a:buFont typeface="Arial" panose="020B0604020202020204" pitchFamily="34" charset="0"/>
              <a:buChar char="•"/>
            </a:pPr>
            <a:r>
              <a:rPr lang="tr-TR" dirty="0"/>
              <a:t> İşe alım süreçleri yürütülür,</a:t>
            </a:r>
          </a:p>
          <a:p>
            <a:pPr marL="285750" indent="-285750">
              <a:buFont typeface="Arial" panose="020B0604020202020204" pitchFamily="34" charset="0"/>
              <a:buChar char="•"/>
            </a:pPr>
            <a:r>
              <a:rPr lang="tr-TR" dirty="0"/>
              <a:t> Çalışanların işten ayrılma süreçleri yürütülür,</a:t>
            </a:r>
          </a:p>
          <a:p>
            <a:pPr marL="285750" indent="-285750">
              <a:buFont typeface="Arial" panose="020B0604020202020204" pitchFamily="34" charset="0"/>
              <a:buChar char="•"/>
            </a:pPr>
            <a:r>
              <a:rPr lang="tr-TR" dirty="0"/>
              <a:t> Çalışanların eğitim ihtiyaçları belirlenir ve karşılanır,</a:t>
            </a:r>
          </a:p>
          <a:p>
            <a:pPr marL="285750" indent="-285750">
              <a:buFont typeface="Arial" panose="020B0604020202020204" pitchFamily="34" charset="0"/>
              <a:buChar char="•"/>
            </a:pPr>
            <a:r>
              <a:rPr lang="tr-TR" dirty="0"/>
              <a:t> Çalışanların performansları değerlendirilir, </a:t>
            </a:r>
          </a:p>
          <a:p>
            <a:pPr marL="285750" indent="-285750">
              <a:buFont typeface="Arial" panose="020B0604020202020204" pitchFamily="34" charset="0"/>
              <a:buChar char="•"/>
            </a:pPr>
            <a:r>
              <a:rPr lang="tr-TR" dirty="0"/>
              <a:t> Çalışanlar için ücretlendirme sistemi kurulur ve yürütülür,</a:t>
            </a:r>
          </a:p>
          <a:p>
            <a:pPr marL="285750" indent="-285750">
              <a:buFont typeface="Arial" panose="020B0604020202020204" pitchFamily="34" charset="0"/>
              <a:buChar char="•"/>
            </a:pPr>
            <a:r>
              <a:rPr lang="tr-TR" dirty="0"/>
              <a:t> Çalışanların özlük işleri ile ilgili işlemler gerçekleştirilir,</a:t>
            </a:r>
          </a:p>
          <a:p>
            <a:pPr marL="285750" indent="-285750">
              <a:buFont typeface="Arial" panose="020B0604020202020204" pitchFamily="34" charset="0"/>
              <a:buChar char="•"/>
            </a:pPr>
            <a:r>
              <a:rPr lang="tr-TR" dirty="0"/>
              <a:t> Çalışanların öneri ve sürekli iyileştirmeye katılımı sağlanır, </a:t>
            </a:r>
          </a:p>
          <a:p>
            <a:pPr marL="285750" indent="-285750">
              <a:buFont typeface="Arial" panose="020B0604020202020204" pitchFamily="34" charset="0"/>
              <a:buChar char="•"/>
            </a:pPr>
            <a:r>
              <a:rPr lang="tr-TR" dirty="0"/>
              <a:t> Disiplin süreci ve çalışma kurallarına uyum denetlenir, </a:t>
            </a:r>
          </a:p>
          <a:p>
            <a:pPr marL="285750" indent="-285750">
              <a:buFont typeface="Arial" panose="020B0604020202020204" pitchFamily="34" charset="0"/>
              <a:buChar char="•"/>
            </a:pPr>
            <a:r>
              <a:rPr lang="tr-TR" dirty="0"/>
              <a:t> Çalışanların motivasyonlarını arttırmaya yönelik faaliyetler düzenlenir,</a:t>
            </a:r>
          </a:p>
          <a:p>
            <a:pPr marL="285750" indent="-285750">
              <a:buFont typeface="Arial" panose="020B0604020202020204" pitchFamily="34" charset="0"/>
              <a:buChar char="•"/>
            </a:pPr>
            <a:r>
              <a:rPr lang="tr-TR" dirty="0"/>
              <a:t> Çalışanlar ile ilgili diğer faaliyetler yürütülür.</a:t>
            </a:r>
          </a:p>
          <a:p>
            <a:r>
              <a:rPr lang="tr-TR" dirty="0"/>
              <a:t> </a:t>
            </a:r>
          </a:p>
        </p:txBody>
      </p:sp>
    </p:spTree>
    <p:extLst>
      <p:ext uri="{BB962C8B-B14F-4D97-AF65-F5344CB8AC3E}">
        <p14:creationId xmlns:p14="http://schemas.microsoft.com/office/powerpoint/2010/main" val="298877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6C4924E6-1BC4-15EA-48CB-03E6336148C8}"/>
              </a:ext>
            </a:extLst>
          </p:cNvPr>
          <p:cNvSpPr txBox="1"/>
          <p:nvPr/>
        </p:nvSpPr>
        <p:spPr>
          <a:xfrm>
            <a:off x="701335" y="363984"/>
            <a:ext cx="9064101" cy="6186309"/>
          </a:xfrm>
          <a:prstGeom prst="rect">
            <a:avLst/>
          </a:prstGeom>
          <a:noFill/>
        </p:spPr>
        <p:txBody>
          <a:bodyPr wrap="square" rtlCol="0">
            <a:spAutoFit/>
          </a:bodyPr>
          <a:lstStyle/>
          <a:p>
            <a:r>
              <a:rPr lang="tr-TR" dirty="0"/>
              <a:t>4. İŞE BAŞLAMA</a:t>
            </a:r>
          </a:p>
          <a:p>
            <a:pPr marL="285750" indent="-285750">
              <a:buFont typeface="Arial" panose="020B0604020202020204" pitchFamily="34" charset="0"/>
              <a:buChar char="•"/>
            </a:pPr>
            <a:r>
              <a:rPr lang="tr-TR" dirty="0"/>
              <a:t>Çalışanın işe başladığı gün SGK işe giriş işlemleri tamamlanmış olur. </a:t>
            </a:r>
          </a:p>
          <a:p>
            <a:pPr marL="285750" indent="-285750">
              <a:buFont typeface="Arial" panose="020B0604020202020204" pitchFamily="34" charset="0"/>
              <a:buChar char="•"/>
            </a:pPr>
            <a:r>
              <a:rPr lang="tr-TR" dirty="0"/>
              <a:t>Çalışanın </a:t>
            </a:r>
            <a:r>
              <a:rPr lang="tr-TR" dirty="0" err="1"/>
              <a:t>makine,araç</a:t>
            </a:r>
            <a:r>
              <a:rPr lang="tr-TR" dirty="0"/>
              <a:t>, masa, dolap, telefon ve bilgisayar vb. konularında ihtiyaçları varsa işe başlamadan önce temin edilir.</a:t>
            </a:r>
          </a:p>
          <a:p>
            <a:pPr marL="285750" indent="-285750">
              <a:buFont typeface="Arial" panose="020B0604020202020204" pitchFamily="34" charset="0"/>
              <a:buChar char="•"/>
            </a:pPr>
            <a:r>
              <a:rPr lang="tr-TR" dirty="0"/>
              <a:t>Kartvizit teminini İ.K Sorumlusu tarafından temin edilir.</a:t>
            </a:r>
          </a:p>
          <a:p>
            <a:r>
              <a:rPr lang="tr-TR" dirty="0"/>
              <a:t>5. ÇALIŞMA SÜRELERİ VE GİRİŞ/ÇIKIŞ </a:t>
            </a:r>
          </a:p>
          <a:p>
            <a:pPr marL="285750" indent="-285750">
              <a:buFont typeface="Arial" panose="020B0604020202020204" pitchFamily="34" charset="0"/>
              <a:buChar char="•"/>
            </a:pPr>
            <a:r>
              <a:rPr lang="tr-TR" dirty="0"/>
              <a:t>Şirketimizdeki tüm çalışanlar belirlenen saatler arasındaki çalışma sürelerine uymalıdırlar.</a:t>
            </a:r>
          </a:p>
          <a:p>
            <a:pPr marL="285750" indent="-285750">
              <a:buFont typeface="Arial" panose="020B0604020202020204" pitchFamily="34" charset="0"/>
              <a:buChar char="•"/>
            </a:pPr>
            <a:r>
              <a:rPr lang="tr-TR" dirty="0"/>
              <a:t>Çalışanlar, işe geç kalmaları durumunda İlgili Bölüm Yöneticisine bilgi vermek ve izin almakla yükümlüdür. </a:t>
            </a:r>
          </a:p>
          <a:p>
            <a:r>
              <a:rPr lang="tr-TR" dirty="0"/>
              <a:t>    Çalışma saatler Mavi yaka  Pazartesi-Cuma :07:30-18:00</a:t>
            </a:r>
          </a:p>
          <a:p>
            <a:r>
              <a:rPr lang="tr-TR" dirty="0"/>
              <a:t>                                Beyaz yaka Pazartesi-Cuma:08:00-18:00</a:t>
            </a:r>
          </a:p>
          <a:p>
            <a:r>
              <a:rPr lang="tr-TR" dirty="0"/>
              <a:t>                                                    Cumartesi          :08:00-14:30 </a:t>
            </a:r>
          </a:p>
          <a:p>
            <a:r>
              <a:rPr lang="tr-TR" dirty="0"/>
              <a:t>6. DENEME SÜRESİ </a:t>
            </a:r>
          </a:p>
          <a:p>
            <a:pPr marL="285750" indent="-285750">
              <a:buFont typeface="Arial" panose="020B0604020202020204" pitchFamily="34" charset="0"/>
              <a:buChar char="•"/>
            </a:pPr>
            <a:r>
              <a:rPr lang="tr-TR" dirty="0"/>
              <a:t>İşe alınan personelin deneme süresi 4857 İş kanunu gereğince 2 aydır. </a:t>
            </a:r>
          </a:p>
          <a:p>
            <a:pPr marL="285750" indent="-285750">
              <a:buFont typeface="Arial" panose="020B0604020202020204" pitchFamily="34" charset="0"/>
              <a:buChar char="•"/>
            </a:pPr>
            <a:r>
              <a:rPr lang="tr-TR" dirty="0"/>
              <a:t>Deneme süresi içinde 4857 İş kanunu gereğince personel ve/veya işveren herhangi bir yaptırıma tabi olmadan iş akdini </a:t>
            </a:r>
            <a:r>
              <a:rPr lang="tr-TR" dirty="0" err="1"/>
              <a:t>fesh</a:t>
            </a:r>
            <a:r>
              <a:rPr lang="tr-TR" dirty="0"/>
              <a:t> edebilir. Personelin çalıştığı süreye ilişkin ücreti ödenir.</a:t>
            </a:r>
          </a:p>
          <a:p>
            <a:r>
              <a:rPr lang="tr-TR" dirty="0"/>
              <a:t>7 FAZLA MESAİ</a:t>
            </a:r>
          </a:p>
          <a:p>
            <a:pPr marL="285750" indent="-285750">
              <a:buFont typeface="Arial" panose="020B0604020202020204" pitchFamily="34" charset="0"/>
              <a:buChar char="•"/>
            </a:pPr>
            <a:r>
              <a:rPr lang="tr-TR" dirty="0"/>
              <a:t> İşin zamanında bitirilmesi esastır. </a:t>
            </a:r>
          </a:p>
          <a:p>
            <a:pPr marL="285750" indent="-285750">
              <a:buFont typeface="Arial" panose="020B0604020202020204" pitchFamily="34" charset="0"/>
              <a:buChar char="•"/>
            </a:pPr>
            <a:r>
              <a:rPr lang="tr-TR" dirty="0"/>
              <a:t> İş yoğunluğu sebebiyle fazla mesaiye ihtiyaç duyulduğunda, fazla mesai Bölüm Yöneticisi onayı ile yapılır</a:t>
            </a:r>
          </a:p>
          <a:p>
            <a:pPr marL="285750" indent="-285750">
              <a:buFont typeface="Arial" panose="020B0604020202020204" pitchFamily="34" charset="0"/>
              <a:buChar char="•"/>
            </a:pPr>
            <a:r>
              <a:rPr lang="tr-TR" dirty="0"/>
              <a:t>Fazla mesai ücreti normal günlerde saat ücreti x1,5 ,resmi tatillerde saat ücreti x2 olarak ödenir.</a:t>
            </a:r>
          </a:p>
        </p:txBody>
      </p:sp>
    </p:spTree>
    <p:extLst>
      <p:ext uri="{BB962C8B-B14F-4D97-AF65-F5344CB8AC3E}">
        <p14:creationId xmlns:p14="http://schemas.microsoft.com/office/powerpoint/2010/main" val="30161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AD150E92-4065-017F-0983-14A7ADDFFBBE}"/>
              </a:ext>
            </a:extLst>
          </p:cNvPr>
          <p:cNvSpPr txBox="1"/>
          <p:nvPr/>
        </p:nvSpPr>
        <p:spPr>
          <a:xfrm>
            <a:off x="772357" y="479394"/>
            <a:ext cx="8735627" cy="5632311"/>
          </a:xfrm>
          <a:prstGeom prst="rect">
            <a:avLst/>
          </a:prstGeom>
          <a:noFill/>
        </p:spPr>
        <p:txBody>
          <a:bodyPr wrap="square" rtlCol="0">
            <a:spAutoFit/>
          </a:bodyPr>
          <a:lstStyle/>
          <a:p>
            <a:r>
              <a:rPr lang="tr-TR" dirty="0"/>
              <a:t>8. İZİNLER</a:t>
            </a:r>
          </a:p>
          <a:p>
            <a:r>
              <a:rPr lang="tr-TR" dirty="0"/>
              <a:t>İzin kullanacak olan personel “İzin </a:t>
            </a:r>
            <a:r>
              <a:rPr lang="tr-TR" dirty="0" err="1"/>
              <a:t>Formu”nu</a:t>
            </a:r>
            <a:r>
              <a:rPr lang="tr-TR" dirty="0"/>
              <a:t> doldurur ve bölüm yöneticisine imzalatarak İnsan Kaynakları departmanına ulaştırır.</a:t>
            </a:r>
          </a:p>
          <a:p>
            <a:endParaRPr lang="tr-TR" dirty="0"/>
          </a:p>
          <a:p>
            <a:r>
              <a:rPr lang="tr-TR" dirty="0"/>
              <a:t>Şirket personeline verilen izinler;</a:t>
            </a:r>
          </a:p>
          <a:p>
            <a:endParaRPr lang="tr-TR" dirty="0"/>
          </a:p>
          <a:p>
            <a:r>
              <a:rPr lang="tr-TR" dirty="0"/>
              <a:t> Yıllık Ücretli İzin; </a:t>
            </a:r>
          </a:p>
          <a:p>
            <a:pPr marL="285750" indent="-285750">
              <a:buFont typeface="Arial" panose="020B0604020202020204" pitchFamily="34" charset="0"/>
              <a:buChar char="•"/>
            </a:pPr>
            <a:r>
              <a:rPr lang="tr-TR" dirty="0"/>
              <a:t> Göreve başladığı günden itibaren deneme süresi de içinde olmak üzere, en az bir tam yıl çalışmış olan DEMİRIŞIK bünyesindeki tüm çalışanlara yıllık ücretli izin hakkı kullandırılır.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Çalışanın yıllık ücretli izin hakkı, şirkete giriş tarihi esas alınarak saptanır. Her yıl, yıllık ücretli izine hak kazanılması için o yılın şirkete giriş tarihine rastlayan ay ve gününe kadar fiilen çalışılması gerekir.</a:t>
            </a:r>
          </a:p>
          <a:p>
            <a:endParaRPr lang="tr-TR" dirty="0"/>
          </a:p>
          <a:p>
            <a:r>
              <a:rPr lang="tr-TR" dirty="0"/>
              <a:t> Yıllık ücretli izin süreleri; </a:t>
            </a:r>
          </a:p>
          <a:p>
            <a:pPr marL="285750" indent="-285750">
              <a:buFont typeface="Arial" panose="020B0604020202020204" pitchFamily="34" charset="0"/>
              <a:buChar char="•"/>
            </a:pPr>
            <a:r>
              <a:rPr lang="tr-TR" dirty="0"/>
              <a:t>Hizmet süresi bir yıldan beş yıla kadar (beş yıl dahil) olan çalışanlar için on dört işgünü, </a:t>
            </a:r>
          </a:p>
          <a:p>
            <a:pPr marL="285750" indent="-285750">
              <a:buFont typeface="Arial" panose="020B0604020202020204" pitchFamily="34" charset="0"/>
              <a:buChar char="•"/>
            </a:pPr>
            <a:r>
              <a:rPr lang="tr-TR" dirty="0"/>
              <a:t>Hizmet süresi beş yıldan fazla on beş yıldan az olan çalışanlar için yirmi işgünü,</a:t>
            </a:r>
          </a:p>
          <a:p>
            <a:pPr marL="285750" indent="-285750">
              <a:buFont typeface="Arial" panose="020B0604020202020204" pitchFamily="34" charset="0"/>
              <a:buChar char="•"/>
            </a:pPr>
            <a:r>
              <a:rPr lang="tr-TR" dirty="0"/>
              <a:t>Hizmet süresi on beş yıl (dahil) ve daha fazla olan çalışanlar için yirmi altı işgünü,</a:t>
            </a:r>
          </a:p>
          <a:p>
            <a:pPr marL="285750" indent="-285750">
              <a:buFont typeface="Arial" panose="020B0604020202020204" pitchFamily="34" charset="0"/>
              <a:buChar char="•"/>
            </a:pPr>
            <a:r>
              <a:rPr lang="tr-TR" dirty="0"/>
              <a:t>50 yaş ve üzeri çalışanlarda yıl gözetmeksizin yirmi işgünüdür..</a:t>
            </a:r>
          </a:p>
          <a:p>
            <a:endParaRPr lang="tr-TR" dirty="0"/>
          </a:p>
        </p:txBody>
      </p:sp>
    </p:spTree>
    <p:extLst>
      <p:ext uri="{BB962C8B-B14F-4D97-AF65-F5344CB8AC3E}">
        <p14:creationId xmlns:p14="http://schemas.microsoft.com/office/powerpoint/2010/main" val="280030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69792E8-B508-4D8C-D46A-6EDCCD30675F}"/>
              </a:ext>
            </a:extLst>
          </p:cNvPr>
          <p:cNvPicPr>
            <a:picLocks noChangeAspect="1"/>
          </p:cNvPicPr>
          <p:nvPr/>
        </p:nvPicPr>
        <p:blipFill>
          <a:blip r:embed="rId2"/>
          <a:stretch>
            <a:fillRect/>
          </a:stretch>
        </p:blipFill>
        <p:spPr>
          <a:xfrm>
            <a:off x="3448223" y="2925247"/>
            <a:ext cx="5295554" cy="1007505"/>
          </a:xfrm>
          <a:prstGeom prst="rect">
            <a:avLst/>
          </a:prstGeom>
        </p:spPr>
      </p:pic>
      <p:sp>
        <p:nvSpPr>
          <p:cNvPr id="6" name="Metin kutusu 5">
            <a:extLst>
              <a:ext uri="{FF2B5EF4-FFF2-40B4-BE49-F238E27FC236}">
                <a16:creationId xmlns:a16="http://schemas.microsoft.com/office/drawing/2014/main" id="{08B29545-0860-C447-0DF0-F422DBEA9082}"/>
              </a:ext>
            </a:extLst>
          </p:cNvPr>
          <p:cNvSpPr txBox="1"/>
          <p:nvPr/>
        </p:nvSpPr>
        <p:spPr>
          <a:xfrm>
            <a:off x="1" y="0"/>
            <a:ext cx="12191999" cy="8386911"/>
          </a:xfrm>
          <a:prstGeom prst="rect">
            <a:avLst/>
          </a:prstGeom>
          <a:blipFill dpi="0" rotWithShape="1">
            <a:blip r:embed="rId3">
              <a:alphaModFix amt="32000"/>
            </a:blip>
            <a:srcRect/>
            <a:stretch>
              <a:fillRect/>
            </a:stretch>
          </a:blipFill>
        </p:spPr>
        <p:txBody>
          <a:bodyPr wrap="square">
            <a:spAutoFit/>
          </a:bodyPr>
          <a:lstStyle/>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a:p>
            <a:endParaRPr lang="tr-TR" sz="11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8883ED39-80DC-87BD-3CE3-01ADF7738F80}"/>
              </a:ext>
            </a:extLst>
          </p:cNvPr>
          <p:cNvSpPr txBox="1"/>
          <p:nvPr/>
        </p:nvSpPr>
        <p:spPr>
          <a:xfrm>
            <a:off x="781235" y="816746"/>
            <a:ext cx="6844683" cy="4801314"/>
          </a:xfrm>
          <a:prstGeom prst="rect">
            <a:avLst/>
          </a:prstGeom>
          <a:noFill/>
        </p:spPr>
        <p:txBody>
          <a:bodyPr wrap="square" rtlCol="0">
            <a:spAutoFit/>
          </a:bodyPr>
          <a:lstStyle/>
          <a:p>
            <a:r>
              <a:rPr lang="tr-TR" dirty="0"/>
              <a:t>Doğum ve Süt İzni; </a:t>
            </a:r>
          </a:p>
          <a:p>
            <a:pPr marL="285750" indent="-285750">
              <a:buFont typeface="Arial" panose="020B0604020202020204" pitchFamily="34" charset="0"/>
              <a:buChar char="•"/>
            </a:pPr>
            <a:r>
              <a:rPr lang="tr-TR" dirty="0"/>
              <a:t> 4857 sayılı iş kanunu hükümleri kapsamında Doğum İzni kullanılır.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Doğum iznini kullanabilmek için;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İş kanunu gereğince doğum yapacak çalışanlar Doğum Önü SGK raporu ve iş görememezlik belgesini ileterek doğum iznine çıkabilirler.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Doğum sonrasında da 1 hafta içerisinde Doğum Sonu SGK raporunu ve çocuğun nüfus cüzdanı fotokopisini iletmelidirler.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İzin türüne uygun yasal belgelerin iletilmemesi veya belgelerin gerekli koşullara uygun olmaması durumunda, izin belgeleri geçerli sayılmaz, işe gelmediği günlerde ücretsiz izinli sayılır. </a:t>
            </a:r>
          </a:p>
          <a:p>
            <a:endParaRPr lang="tr-TR" dirty="0"/>
          </a:p>
          <a:p>
            <a:endParaRPr lang="tr-TR" dirty="0"/>
          </a:p>
        </p:txBody>
      </p:sp>
    </p:spTree>
    <p:extLst>
      <p:ext uri="{BB962C8B-B14F-4D97-AF65-F5344CB8AC3E}">
        <p14:creationId xmlns:p14="http://schemas.microsoft.com/office/powerpoint/2010/main" val="241580168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effectLst>
          <a:reflection blurRad="6350" stA="50000" endA="300" endPos="55500" dist="101600" dir="5400000" sy="-100000" algn="bl" rotWithShape="0"/>
        </a:effectLst>
      </a:spPr>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lgn="ctr">
          <a:defRPr sz="3000" b="1" cap="none" spc="0" dirty="0" smtClean="0">
            <a:ln/>
            <a:solidFill>
              <a:schemeClr val="accent6">
                <a:lumMod val="75000"/>
              </a:schemeClr>
            </a:solidFill>
            <a:effectLs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6661</TotalTime>
  <Words>2588</Words>
  <Application>Microsoft Office PowerPoint</Application>
  <PresentationFormat>Geniş ekran</PresentationFormat>
  <Paragraphs>1417</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Recep YELKENBİÇER</dc:creator>
  <cp:lastModifiedBy>Abdullah AYDOĞAN</cp:lastModifiedBy>
  <cp:revision>168</cp:revision>
  <cp:lastPrinted>2023-05-17T10:43:29Z</cp:lastPrinted>
  <dcterms:created xsi:type="dcterms:W3CDTF">2022-05-18T06:50:32Z</dcterms:created>
  <dcterms:modified xsi:type="dcterms:W3CDTF">2025-08-19T10:45:18Z</dcterms:modified>
</cp:coreProperties>
</file>